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797675" cy="9929813"/>
  <p:embeddedFontLst>
    <p:embeddedFont>
      <p:font typeface="Microsoft JhengHei" panose="020B0604030504040204" pitchFamily="34" charset="-120"/>
      <p:regular r:id="rId44"/>
      <p:bold r:id="rId45"/>
    </p:embeddedFont>
    <p:embeddedFont>
      <p:font typeface="times" panose="02020603050405020304" pitchFamily="18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i/hpRLLDG9l5tCzFV/a/KA+TPB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D15B2B-E79A-4605-84C3-2D3F734341FD}">
  <a:tblStyle styleId="{C2D15B2B-E79A-4605-84C3-2D3F734341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2" y="6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OL-101(1)\1029&#35498;&#26126;&#26371;\AoL%20data%20forma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92134831460711"/>
          <c:y val="8.7719799203897164E-2"/>
          <c:w val="0.67134831460674593"/>
          <c:h val="0.713454366858363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'C:\Users\user\Desktop\AOL-101(1)\1029說明會\[BS in HCM 100-2.xlsx.xls]HMM080'!$I$19</c:f>
              <c:strCache>
                <c:ptCount val="1"/>
                <c:pt idx="0">
                  <c:v>1.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0.0%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'C:\Users\user\Desktop\AOL-101(1)\1029說明會\[BS in HCM 100-2.xlsx.xls]HMM080'!$H$20:$H$22</c:f>
              <c:strCache>
                <c:ptCount val="3"/>
                <c:pt idx="0">
                  <c:v>Criteria I</c:v>
                </c:pt>
                <c:pt idx="1">
                  <c:v>Criteria II</c:v>
                </c:pt>
                <c:pt idx="2">
                  <c:v>Criteria III</c:v>
                </c:pt>
              </c:strCache>
            </c:strRef>
          </c:cat>
          <c:val>
            <c:numRef>
              <c:f>'C:\Users\user\Desktop\AOL-101(1)\1029說明會\[BS in HCM 100-2.xlsx.xls]HMM080'!$I$20:$I$22</c:f>
              <c:numCache>
                <c:formatCode>General</c:formatCode>
                <c:ptCount val="3"/>
                <c:pt idx="0">
                  <c:v>0.16666666666666671</c:v>
                </c:pt>
                <c:pt idx="1">
                  <c:v>0.16666666666666671</c:v>
                </c:pt>
                <c:pt idx="2">
                  <c:v>0.26190476190476497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0-4725-B8F0-0CECA0844C77}"/>
            </c:ext>
          </c:extLst>
        </c:ser>
        <c:ser>
          <c:idx val="1"/>
          <c:order val="1"/>
          <c:tx>
            <c:strRef>
              <c:f>'C:\Users\user\Desktop\AOL-101(1)\1029說明會\[BS in HCM 100-2.xlsx.xls]HMM080'!$J$19</c:f>
              <c:strCache>
                <c:ptCount val="1"/>
                <c:pt idx="0">
                  <c:v>2.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.0%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'C:\Users\user\Desktop\AOL-101(1)\1029說明會\[BS in HCM 100-2.xlsx.xls]HMM080'!$H$20:$H$22</c:f>
              <c:strCache>
                <c:ptCount val="3"/>
                <c:pt idx="0">
                  <c:v>Criteria I</c:v>
                </c:pt>
                <c:pt idx="1">
                  <c:v>Criteria II</c:v>
                </c:pt>
                <c:pt idx="2">
                  <c:v>Criteria III</c:v>
                </c:pt>
              </c:strCache>
            </c:strRef>
          </c:cat>
          <c:val>
            <c:numRef>
              <c:f>'C:\Users\user\Desktop\AOL-101(1)\1029說明會\[BS in HCM 100-2.xlsx.xls]HMM080'!$J$20:$J$22</c:f>
              <c:numCache>
                <c:formatCode>General</c:formatCode>
                <c:ptCount val="3"/>
                <c:pt idx="0">
                  <c:v>0.5</c:v>
                </c:pt>
                <c:pt idx="1">
                  <c:v>0.54761904761905056</c:v>
                </c:pt>
                <c:pt idx="2">
                  <c:v>0.6428571428571429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60-4725-B8F0-0CECA0844C77}"/>
            </c:ext>
          </c:extLst>
        </c:ser>
        <c:ser>
          <c:idx val="2"/>
          <c:order val="2"/>
          <c:tx>
            <c:strRef>
              <c:f>'C:\Users\user\Desktop\AOL-101(1)\1029說明會\[BS in HCM 100-2.xlsx.xls]HMM080'!$K$19</c:f>
              <c:strCache>
                <c:ptCount val="1"/>
                <c:pt idx="0">
                  <c:v>3.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0.0%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'C:\Users\user\Desktop\AOL-101(1)\1029說明會\[BS in HCM 100-2.xlsx.xls]HMM080'!$H$20:$H$22</c:f>
              <c:strCache>
                <c:ptCount val="3"/>
                <c:pt idx="0">
                  <c:v>Criteria I</c:v>
                </c:pt>
                <c:pt idx="1">
                  <c:v>Criteria II</c:v>
                </c:pt>
                <c:pt idx="2">
                  <c:v>Criteria III</c:v>
                </c:pt>
              </c:strCache>
            </c:strRef>
          </c:cat>
          <c:val>
            <c:numRef>
              <c:f>'C:\Users\user\Desktop\AOL-101(1)\1029說明會\[BS in HCM 100-2.xlsx.xls]HMM080'!$K$20:$K$22</c:f>
              <c:numCache>
                <c:formatCode>General</c:formatCode>
                <c:ptCount val="3"/>
                <c:pt idx="0">
                  <c:v>0.35714285714285954</c:v>
                </c:pt>
                <c:pt idx="1">
                  <c:v>0.26190476190476497</c:v>
                </c:pt>
                <c:pt idx="2">
                  <c:v>9.5238095238095677E-2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60-4725-B8F0-0CECA0844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492160"/>
        <c:axId val="200493696"/>
      </c:barChart>
      <c:catAx>
        <c:axId val="20049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0493696"/>
        <c:crosses val="autoZero"/>
        <c:auto val="1"/>
        <c:lblAlgn val="ctr"/>
        <c:lblOffset val="100"/>
        <c:noMultiLvlLbl val="0"/>
      </c:catAx>
      <c:valAx>
        <c:axId val="200493696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49216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8483146067415985"/>
          <c:y val="0.28655154947736794"/>
          <c:w val="8.9887640449438228E-2"/>
          <c:h val="0.4210550874123191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4266732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[相片是2009年12月院長、文老師、景宜去Gonzaga Univ.商談交換學生時，在Spokane的飯店的照片]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2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8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9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0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 b="1">
                <a:solidFill>
                  <a:srgbClr val="7030A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2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 txBox="1">
            <a:spLocks noGrp="1"/>
          </p:cNvSpPr>
          <p:nvPr>
            <p:ph type="title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🔾"/>
              <a:defRPr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●"/>
              <a:defRPr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•"/>
              <a:defRPr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Char char="–"/>
              <a:defRPr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 txBox="1">
            <a:spLocks noGrp="1"/>
          </p:cNvSpPr>
          <p:nvPr>
            <p:ph type="title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🔾"/>
              <a:defRPr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JhengHei"/>
              <a:buChar char="•"/>
              <a:defRPr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Char char="–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JhengHei"/>
              <a:buChar char="»"/>
              <a:defRPr sz="2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3" name="Google Shape;33;p1"/>
          <p:cNvSpPr/>
          <p:nvPr/>
        </p:nvSpPr>
        <p:spPr>
          <a:xfrm>
            <a:off x="684213" y="3933825"/>
            <a:ext cx="655161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accen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" name="Google Shape;34;p1"/>
          <p:cNvSpPr txBox="1"/>
          <p:nvPr/>
        </p:nvSpPr>
        <p:spPr>
          <a:xfrm>
            <a:off x="2267744" y="4077072"/>
            <a:ext cx="4752528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accen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strike="noStrike" cap="none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  <a:sym typeface="Microsoft JhengHei"/>
              </a:rPr>
              <a:t>AACSB </a:t>
            </a:r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  <a:sym typeface="Microsoft JhengHei"/>
              </a:rPr>
              <a:t>工商系</a:t>
            </a:r>
            <a:r>
              <a:rPr lang="en-US" sz="2800" u="none" strike="noStrike" cap="none" dirty="0" err="1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  <a:sym typeface="Microsoft JhengHei"/>
              </a:rPr>
              <a:t>代表</a:t>
            </a:r>
            <a:endParaRPr sz="2800" u="none" strike="noStrike" cap="none" dirty="0">
              <a:solidFill>
                <a:schemeClr val="accent2">
                  <a:lumMod val="75000"/>
                </a:schemeClr>
              </a:solidFill>
              <a:latin typeface="times" panose="02020603050405020304" pitchFamily="18" charset="0"/>
              <a:ea typeface="標楷體" panose="03000509000000000000" pitchFamily="65" charset="-120"/>
              <a:cs typeface="times" panose="02020603050405020304" pitchFamily="18" charset="0"/>
              <a:sym typeface="Microsoft JhengHei"/>
            </a:endParaRPr>
          </a:p>
          <a:p>
            <a:pPr algn="ctr"/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  <a:sym typeface="Microsoft JhengHei"/>
              </a:rPr>
              <a:t>王勝本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  <a:sym typeface="Microsoft JhengHei"/>
              </a:rPr>
              <a:t>老師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times" panose="02020603050405020304" pitchFamily="18" charset="0"/>
              <a:ea typeface="標楷體" panose="03000509000000000000" pitchFamily="65" charset="-120"/>
              <a:cs typeface="times" panose="02020603050405020304" pitchFamily="18" charset="0"/>
              <a:sym typeface="Microsoft JhengHei"/>
            </a:endParaRPr>
          </a:p>
        </p:txBody>
      </p:sp>
      <p:sp>
        <p:nvSpPr>
          <p:cNvPr id="2" name="書卷: 水平 1">
            <a:extLst>
              <a:ext uri="{FF2B5EF4-FFF2-40B4-BE49-F238E27FC236}">
                <a16:creationId xmlns:a16="http://schemas.microsoft.com/office/drawing/2014/main" id="{E7482019-3C36-4E86-A151-6AB2E3307E34}"/>
              </a:ext>
            </a:extLst>
          </p:cNvPr>
          <p:cNvSpPr/>
          <p:nvPr/>
        </p:nvSpPr>
        <p:spPr>
          <a:xfrm>
            <a:off x="1174540" y="1112976"/>
            <a:ext cx="7141733" cy="2749225"/>
          </a:xfrm>
          <a:prstGeom prst="horizontalScroll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200" dirty="0" err="1">
                <a:solidFill>
                  <a:schemeClr val="bg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TA如何協助學習成效確保</a:t>
            </a:r>
            <a:r>
              <a:rPr lang="en-US" altLang="zh-TW" sz="5200" dirty="0">
                <a:solidFill>
                  <a:schemeClr val="bg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5200" dirty="0" err="1">
                <a:solidFill>
                  <a:schemeClr val="bg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AoL</a:t>
            </a:r>
            <a:r>
              <a:rPr lang="en-US" altLang="zh-TW" sz="5200" dirty="0">
                <a:solidFill>
                  <a:schemeClr val="bg2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BS-資管(II)</a:t>
            </a:r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4294967295"/>
          </p:nvPr>
        </p:nvSpPr>
        <p:spPr>
          <a:xfrm>
            <a:off x="468313" y="1196752"/>
            <a:ext cx="8229600" cy="566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530" b="1" dirty="0"/>
              <a:t>3. </a:t>
            </a:r>
            <a:r>
              <a:rPr lang="en-US" altLang="zh-TW" sz="1530" b="1" dirty="0"/>
              <a:t>Problem-solving skills</a:t>
            </a:r>
            <a:r>
              <a:rPr lang="en-US" sz="1530" b="1" dirty="0"/>
              <a:t>.</a:t>
            </a:r>
            <a:endParaRPr sz="1530"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530" b="1" dirty="0"/>
              <a:t>3-1. Students will be able to describe a systematic approach of problem-solving.</a:t>
            </a:r>
            <a:endParaRPr sz="1530"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530" b="1" dirty="0"/>
              <a:t>3-2. Students will be able to identify problems within a given context and provide feasible solutions. </a:t>
            </a:r>
            <a:endParaRPr sz="1530" dirty="0"/>
          </a:p>
          <a:p>
            <a:pPr marL="342900" lvl="0" indent="-342900">
              <a:lnSpc>
                <a:spcPct val="150000"/>
              </a:lnSpc>
              <a:spcBef>
                <a:spcPts val="320"/>
              </a:spcBef>
              <a:buSzPts val="1600"/>
            </a:pPr>
            <a:r>
              <a:rPr lang="en-US" sz="1530" b="1" dirty="0"/>
              <a:t>4. </a:t>
            </a:r>
            <a:r>
              <a:rPr lang="en-US" altLang="zh-TW" sz="1530" b="1" dirty="0"/>
              <a:t>Communication skills</a:t>
            </a:r>
            <a:r>
              <a:rPr lang="en-US" sz="1530" b="1" dirty="0"/>
              <a:t>. </a:t>
            </a:r>
            <a:endParaRPr sz="1530"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530" b="1" dirty="0"/>
              <a:t>4-1. Students will be able to deliver a quality presentation. </a:t>
            </a:r>
            <a:endParaRPr sz="1530"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530" b="1" dirty="0"/>
              <a:t>4-2. Students will be able to use interpersonal communication skills effectively. </a:t>
            </a:r>
            <a:endParaRPr sz="1530"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530" b="1" dirty="0"/>
              <a:t>4-3. Students will be able to produce professional documents. </a:t>
            </a:r>
            <a:endParaRPr sz="1530" dirty="0"/>
          </a:p>
          <a:p>
            <a:pPr marL="342900" indent="-342900">
              <a:lnSpc>
                <a:spcPct val="150000"/>
              </a:lnSpc>
              <a:spcBef>
                <a:spcPts val="320"/>
              </a:spcBef>
              <a:buSzPts val="1600"/>
            </a:pPr>
            <a:r>
              <a:rPr lang="en-US" sz="1530" b="1" dirty="0"/>
              <a:t>5. </a:t>
            </a:r>
            <a:r>
              <a:rPr lang="en-US" altLang="zh-TW" sz="1530" b="1" dirty="0"/>
              <a:t>Understanding of ethics and responsibility.</a:t>
            </a:r>
            <a:endParaRPr lang="zh-TW" altLang="zh-TW" sz="1530" b="1"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530" b="1" dirty="0"/>
              <a:t>5-1. Students will be able to understand ethical issues.</a:t>
            </a:r>
            <a:endParaRPr sz="1530"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530" b="1" dirty="0"/>
              <a:t>5-2. Students will exhibit understanding of the professional code of conduct in their discipline.</a:t>
            </a:r>
            <a:endParaRPr sz="1530" b="1" dirty="0">
              <a:sym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03" name="Google Shape;103;p11"/>
          <p:cNvSpPr txBox="1"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MS-醫管</a:t>
            </a:r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body" idx="4294967295"/>
          </p:nvPr>
        </p:nvSpPr>
        <p:spPr>
          <a:xfrm>
            <a:off x="407814" y="1444604"/>
            <a:ext cx="8435975" cy="475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1400"/>
            </a:pPr>
            <a:r>
              <a:rPr lang="en-US" sz="1600" b="1" dirty="0">
                <a:sym typeface="Microsoft JhengHei"/>
              </a:rPr>
              <a:t>​1. </a:t>
            </a:r>
            <a:r>
              <a:rPr lang="en-US" sz="1600" b="1" dirty="0"/>
              <a:t>​Understanding of Health Care Management..</a:t>
            </a:r>
            <a:endParaRPr sz="160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600" b="1" dirty="0">
                <a:sym typeface="Microsoft JhengHei"/>
              </a:rPr>
              <a:t>1-1.  Our students will be able to measure population health and determinants.</a:t>
            </a:r>
            <a:endParaRPr sz="160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600" b="1" dirty="0">
                <a:sym typeface="Microsoft JhengHei"/>
              </a:rPr>
              <a:t>1-2.  Our students will learn about health policy formulation and conduct policy evaluation.</a:t>
            </a:r>
            <a:endParaRPr sz="160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600" b="1" dirty="0">
                <a:sym typeface="Microsoft JhengHei"/>
              </a:rPr>
              <a:t>1-3.  Our students will understand healthcare management theories.​</a:t>
            </a:r>
            <a:endParaRPr sz="1600" dirty="0"/>
          </a:p>
          <a:p>
            <a:pPr marL="342900" lvl="0" indent="-342900">
              <a:lnSpc>
                <a:spcPct val="90000"/>
              </a:lnSpc>
              <a:spcBef>
                <a:spcPts val="280"/>
              </a:spcBef>
              <a:buSzPts val="1400"/>
            </a:pPr>
            <a:r>
              <a:rPr lang="en-US" sz="1600" b="1" dirty="0">
                <a:sym typeface="Microsoft JhengHei"/>
              </a:rPr>
              <a:t>2. </a:t>
            </a:r>
            <a:r>
              <a:rPr lang="en-US" altLang="zh-TW" sz="1600" b="1" dirty="0"/>
              <a:t>Understanding of Health Care Management and its applications</a:t>
            </a:r>
            <a:r>
              <a:rPr lang="en-US" sz="1600" b="1" dirty="0">
                <a:sym typeface="Microsoft JhengHei"/>
              </a:rPr>
              <a:t>.</a:t>
            </a:r>
            <a:endParaRPr sz="160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600" b="1" dirty="0">
                <a:sym typeface="Microsoft JhengHei"/>
              </a:rPr>
              <a:t>2-1. Our students will be equipped with analytical &amp; decision making skills in healthcare.</a:t>
            </a:r>
            <a:endParaRPr sz="160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600" b="1" dirty="0">
                <a:sym typeface="Microsoft JhengHei"/>
              </a:rPr>
              <a:t>2-2. Our students will have writing, verbal, and interpersonal communication skills in healthcare management.​</a:t>
            </a:r>
            <a:endParaRPr sz="1600" dirty="0"/>
          </a:p>
          <a:p>
            <a:pPr marL="342900" lvl="0" indent="-342900">
              <a:lnSpc>
                <a:spcPct val="90000"/>
              </a:lnSpc>
              <a:spcBef>
                <a:spcPts val="280"/>
              </a:spcBef>
              <a:buSzPts val="1400"/>
            </a:pPr>
            <a:r>
              <a:rPr lang="en-US" sz="1600" b="1" dirty="0">
                <a:sym typeface="Microsoft JhengHei"/>
              </a:rPr>
              <a:t>3.​ </a:t>
            </a:r>
            <a:r>
              <a:rPr lang="en-US" altLang="zh-TW" sz="1600" b="1" dirty="0"/>
              <a:t>Problem-solving skills</a:t>
            </a:r>
            <a:r>
              <a:rPr lang="en-US" sz="1600" b="1" dirty="0">
                <a:sym typeface="Microsoft JhengHei"/>
              </a:rPr>
              <a:t>.</a:t>
            </a:r>
            <a:endParaRPr sz="160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600" b="1" dirty="0">
                <a:sym typeface="Microsoft JhengHei"/>
              </a:rPr>
              <a:t>3-1. Our students will be able to identify problems.</a:t>
            </a:r>
            <a:endParaRPr sz="160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600" b="1" dirty="0">
                <a:sym typeface="Microsoft JhengHei"/>
              </a:rPr>
              <a:t>3-2. Our students will be able to generate alternatives.</a:t>
            </a:r>
            <a:endParaRPr sz="160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600" b="1" dirty="0">
                <a:sym typeface="Microsoft JhengHei"/>
              </a:rPr>
              <a:t>3-3. Our students will be able to develop a solution.​</a:t>
            </a:r>
            <a:endParaRPr sz="1600" dirty="0"/>
          </a:p>
          <a:p>
            <a:pPr marL="342900" lvl="0" indent="-342900">
              <a:lnSpc>
                <a:spcPct val="90000"/>
              </a:lnSpc>
              <a:spcBef>
                <a:spcPts val="280"/>
              </a:spcBef>
              <a:buSzPts val="1400"/>
            </a:pPr>
            <a:r>
              <a:rPr lang="en-US" sz="1600" b="1" dirty="0">
                <a:sym typeface="Microsoft JhengHei"/>
              </a:rPr>
              <a:t>4. </a:t>
            </a:r>
            <a:r>
              <a:rPr lang="en-US" altLang="zh-TW" sz="1600" b="1" dirty="0"/>
              <a:t>Familiar with current practices/ business conducts in international contexts</a:t>
            </a:r>
            <a:r>
              <a:rPr lang="en-US" sz="1600" b="1" dirty="0">
                <a:sym typeface="Microsoft JhengHei"/>
              </a:rPr>
              <a:t>.</a:t>
            </a:r>
            <a:endParaRPr sz="160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600" b="1" dirty="0">
                <a:sym typeface="Microsoft JhengHei"/>
              </a:rPr>
              <a:t>4-1. Our students will be able to describe differences in current business practices between different environment (e.g. cultural, legal or social) .</a:t>
            </a:r>
            <a:endParaRPr sz="160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600" b="1" dirty="0">
                <a:sym typeface="Microsoft JhengHei"/>
              </a:rPr>
              <a:t>4-2. Our students will be able to apply international practices to domestic setting.</a:t>
            </a:r>
            <a:endParaRPr sz="1600" b="1" dirty="0">
              <a:sym typeface="Microsoft Jheng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MS-工商(I)</a:t>
            </a:r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body" idx="4294967295"/>
          </p:nvPr>
        </p:nvSpPr>
        <p:spPr>
          <a:xfrm>
            <a:off x="436782" y="1382809"/>
            <a:ext cx="8229600" cy="467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SzPts val="1600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en-US" sz="1600" b="1" dirty="0"/>
              <a:t>Understanding of Industrial and Business Management and its applications.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1-1. Our students will understand key subjects in Logistics/ Operations. 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1-2. Our students will understand key subjects in Finance. </a:t>
            </a:r>
            <a:endParaRPr dirty="0"/>
          </a:p>
          <a:p>
            <a:pPr marL="742950" lvl="1" indent="-285750">
              <a:spcBef>
                <a:spcPts val="320"/>
              </a:spcBef>
              <a:buSzPts val="1600"/>
            </a:pPr>
            <a:r>
              <a:rPr lang="en-US" sz="1600" b="1" dirty="0"/>
              <a:t>1-3. Our students will understand key subjects in Business Analytics. . </a:t>
            </a:r>
            <a:endParaRPr dirty="0"/>
          </a:p>
          <a:p>
            <a:pPr marL="342900" lvl="0" indent="-342900">
              <a:spcBef>
                <a:spcPts val="320"/>
              </a:spcBef>
              <a:buSzPts val="1600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en-US" sz="1600" b="1" dirty="0"/>
              <a:t>Problem-solving skills.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2-1. Our students will understand research methods. 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2-2. Our students will develop a satisfactory solution. </a:t>
            </a:r>
            <a:endParaRPr dirty="0"/>
          </a:p>
          <a:p>
            <a:pPr marL="342900" lvl="0" indent="-342900">
              <a:spcBef>
                <a:spcPts val="320"/>
              </a:spcBef>
              <a:buSzPts val="1600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3. </a:t>
            </a:r>
            <a:r>
              <a:rPr lang="en-US" sz="1600" b="1" dirty="0"/>
              <a:t>Communication skills.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3-1. Our students will be able to deliver a quality presentation. 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3-2. Our students will be able to use interpersonal communication skills effectively. </a:t>
            </a:r>
            <a:endParaRPr dirty="0"/>
          </a:p>
          <a:p>
            <a:pPr marL="342900" lvl="0" indent="-342900">
              <a:spcBef>
                <a:spcPts val="320"/>
              </a:spcBef>
              <a:buSzPts val="1600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4. </a:t>
            </a:r>
            <a:r>
              <a:rPr lang="en-US" altLang="zh-TW" sz="1600" b="1" dirty="0"/>
              <a:t>Understanding of ethics and responsibility</a:t>
            </a: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. 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4-1. Our students will understand ethics issues. </a:t>
            </a:r>
            <a:endParaRPr dirty="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4-2. Our students will exhibit understanding of the professional code of conduct in their discipline.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4294967295"/>
          </p:nvPr>
        </p:nvSpPr>
        <p:spPr>
          <a:xfrm>
            <a:off x="446088" y="333375"/>
            <a:ext cx="822960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MS-資管(I)</a:t>
            </a:r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body" idx="4294967295"/>
          </p:nvPr>
        </p:nvSpPr>
        <p:spPr>
          <a:xfrm>
            <a:off x="250825" y="1268413"/>
            <a:ext cx="8435975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1. </a:t>
            </a:r>
            <a:r>
              <a:rPr lang="en-US" altLang="zh-TW" sz="1600" b="1" dirty="0"/>
              <a:t>Understanding of Information Technology (IT) and its applications.</a:t>
            </a:r>
            <a:endParaRPr dirty="0"/>
          </a:p>
          <a:p>
            <a:pPr marL="742950" lvl="1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1-1. Students will grasp the knowledge of information technology.</a:t>
            </a:r>
            <a:endParaRPr dirty="0"/>
          </a:p>
          <a:p>
            <a:pPr marL="742950" lvl="1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1-2. Students will demonstrate an understanding of information technology applications.</a:t>
            </a:r>
            <a:endParaRPr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600" b="1" dirty="0"/>
              <a:t>2. </a:t>
            </a:r>
            <a:r>
              <a:rPr lang="en-US" altLang="zh-TW" sz="1600" b="1" dirty="0"/>
              <a:t> Understanding of Information Management (IM).</a:t>
            </a:r>
            <a:endParaRPr lang="zh-TW" altLang="zh-TW" sz="1600" b="1" dirty="0"/>
          </a:p>
          <a:p>
            <a:pPr marL="742950" lvl="1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2-1. Students will demonstrate an understanding of management theories.</a:t>
            </a:r>
            <a:endParaRPr dirty="0"/>
          </a:p>
          <a:p>
            <a:pPr marL="742950" lvl="1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2-2. Students will demonstrate an understanding of current global practices in relation to information management.</a:t>
            </a:r>
            <a:endParaRPr dirty="0"/>
          </a:p>
          <a:p>
            <a:pPr marL="342900" indent="-342900">
              <a:lnSpc>
                <a:spcPct val="150000"/>
              </a:lnSpc>
              <a:spcBef>
                <a:spcPts val="320"/>
              </a:spcBef>
              <a:buSzPts val="1600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3. </a:t>
            </a:r>
            <a:r>
              <a:rPr lang="en-US" altLang="zh-TW" sz="1600" b="1" dirty="0"/>
              <a:t>Problem-solving skills</a:t>
            </a: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endParaRPr dirty="0"/>
          </a:p>
          <a:p>
            <a:pPr marL="742950" lvl="1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3-1. Students will be able to grasp the essence of a problem and related methods.</a:t>
            </a:r>
            <a:endParaRPr dirty="0"/>
          </a:p>
          <a:p>
            <a:pPr marL="742950" lvl="1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3-2. Students will be able to develop solutions. </a:t>
            </a:r>
            <a:endParaRPr sz="16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>
            <a:spLocks noGrp="1"/>
          </p:cNvSpPr>
          <p:nvPr>
            <p:ph type="title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MS-資管(II)</a:t>
            </a:r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4. </a:t>
            </a:r>
            <a:r>
              <a:rPr lang="en-US" altLang="zh-TW" sz="1600" b="1" dirty="0"/>
              <a:t>Communication skills</a:t>
            </a: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4-1. Students will demonstrate the capability of delivering effective oral presentations</a:t>
            </a:r>
            <a:r>
              <a:rPr lang="en-US" sz="1600" dirty="0"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endParaRPr sz="16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4-2. Students will demonstrate the capability of generating professional documents</a:t>
            </a:r>
            <a:r>
              <a:rPr lang="en-US" sz="1600" dirty="0"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endParaRPr sz="16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342900">
              <a:lnSpc>
                <a:spcPct val="150000"/>
              </a:lnSpc>
              <a:spcBef>
                <a:spcPts val="320"/>
              </a:spcBef>
              <a:buSzPts val="1600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5. </a:t>
            </a:r>
            <a:r>
              <a:rPr lang="en-US" altLang="zh-TW" sz="1600" b="1" dirty="0"/>
              <a:t>Understanding of ethics and responsibility</a:t>
            </a: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5-1. Students will be able to understand and handle ethical issues</a:t>
            </a:r>
            <a:r>
              <a:rPr lang="en-US" sz="1600" dirty="0"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endParaRPr sz="1600" b="1" dirty="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5-2. Students will exhibit understanding of the professional code of conduct in their discipline</a:t>
            </a:r>
            <a:r>
              <a:rPr lang="en-US" sz="1600" dirty="0"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endParaRPr sz="1600" dirty="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4294967295"/>
          </p:nvPr>
        </p:nvSpPr>
        <p:spPr>
          <a:xfrm>
            <a:off x="539750" y="333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MBA</a:t>
            </a:r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4294967295"/>
          </p:nvPr>
        </p:nvSpPr>
        <p:spPr>
          <a:xfrm>
            <a:off x="250825" y="1196975"/>
            <a:ext cx="8229600" cy="532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110000"/>
              </a:lnSpc>
              <a:spcBef>
                <a:spcPts val="0"/>
              </a:spcBef>
              <a:buSzPts val="1400"/>
            </a:pPr>
            <a:r>
              <a:rPr lang="en-US" sz="1530" b="1" dirty="0">
                <a:sym typeface="Microsoft JhengHei"/>
              </a:rPr>
              <a:t>1. </a:t>
            </a:r>
            <a:r>
              <a:rPr lang="en-US" altLang="zh-TW" sz="1530" b="1" dirty="0"/>
              <a:t>Applying theories into practices</a:t>
            </a:r>
            <a:r>
              <a:rPr lang="en-US" sz="1530" b="1" dirty="0">
                <a:sym typeface="Microsoft JhengHei"/>
              </a:rPr>
              <a:t>. </a:t>
            </a:r>
            <a:endParaRPr sz="1530" dirty="0"/>
          </a:p>
          <a:p>
            <a:pPr marL="742950" lvl="1" indent="-285750" algn="l" rtl="0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30" b="1" dirty="0">
                <a:sym typeface="Microsoft JhengHei"/>
              </a:rPr>
              <a:t>1-1. Our students will be able to identify appropriate theories and associated boundary conditions. </a:t>
            </a:r>
            <a:endParaRPr sz="1530" dirty="0"/>
          </a:p>
          <a:p>
            <a:pPr marL="742950" lvl="1" indent="-285750" algn="l" rtl="0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30" b="1" dirty="0">
                <a:sym typeface="Microsoft JhengHei"/>
              </a:rPr>
              <a:t>1-2. Our students will be able to devise action plans. </a:t>
            </a:r>
            <a:endParaRPr sz="1530" dirty="0"/>
          </a:p>
          <a:p>
            <a:pPr marL="342900" indent="-342900">
              <a:lnSpc>
                <a:spcPct val="110000"/>
              </a:lnSpc>
              <a:spcBef>
                <a:spcPts val="280"/>
              </a:spcBef>
              <a:buSzPts val="1400"/>
            </a:pPr>
            <a:r>
              <a:rPr lang="en-US" sz="1530" b="1" dirty="0">
                <a:sym typeface="Microsoft JhengHei"/>
              </a:rPr>
              <a:t>2. </a:t>
            </a:r>
            <a:r>
              <a:rPr lang="en-US" altLang="zh-TW" sz="1530" b="1" dirty="0"/>
              <a:t>Problem-solving skills</a:t>
            </a:r>
            <a:r>
              <a:rPr lang="en-US" sz="1530" b="1" dirty="0">
                <a:sym typeface="Microsoft JhengHei"/>
              </a:rPr>
              <a:t>. </a:t>
            </a:r>
            <a:endParaRPr sz="1530" dirty="0"/>
          </a:p>
          <a:p>
            <a:pPr marL="742950" lvl="1" indent="-285750" algn="l" rtl="0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30" b="1" dirty="0">
                <a:sym typeface="Microsoft JhengHei"/>
              </a:rPr>
              <a:t>2-1. Our students will be able to identify business problems. </a:t>
            </a:r>
            <a:endParaRPr sz="1530" dirty="0"/>
          </a:p>
          <a:p>
            <a:pPr marL="742950" lvl="1" indent="-285750" algn="l" rtl="0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30" b="1" dirty="0">
                <a:sym typeface="Microsoft JhengHei"/>
              </a:rPr>
              <a:t>2-2. Our students will be able to develop alternatives from strategic perspectives. </a:t>
            </a:r>
            <a:endParaRPr sz="1530" dirty="0"/>
          </a:p>
          <a:p>
            <a:pPr marL="742950" lvl="1" indent="-285750" algn="l" rtl="0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30" b="1" dirty="0">
                <a:sym typeface="Microsoft JhengHei"/>
              </a:rPr>
              <a:t>2-3. Our students will be able to assess alternatives and make the decision.  </a:t>
            </a:r>
            <a:endParaRPr sz="1530" dirty="0"/>
          </a:p>
          <a:p>
            <a:pPr marL="342900" indent="-342900">
              <a:lnSpc>
                <a:spcPct val="110000"/>
              </a:lnSpc>
              <a:spcBef>
                <a:spcPts val="280"/>
              </a:spcBef>
              <a:buSzPts val="1400"/>
            </a:pPr>
            <a:r>
              <a:rPr lang="en-US" sz="1530" b="1" dirty="0">
                <a:sym typeface="Microsoft JhengHei"/>
              </a:rPr>
              <a:t>3. </a:t>
            </a:r>
            <a:r>
              <a:rPr lang="en-US" altLang="zh-TW" sz="1530" b="1" dirty="0"/>
              <a:t>Conducting business skills in international contexts.</a:t>
            </a:r>
            <a:endParaRPr sz="1530" dirty="0"/>
          </a:p>
          <a:p>
            <a:pPr marL="742950" lvl="1" indent="-285750" algn="l" rtl="0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30" b="1" dirty="0">
                <a:sym typeface="Microsoft JhengHei"/>
              </a:rPr>
              <a:t>3-1. Our students will be able to describe differences in current business practices between different environment (e.g. cultural, legal or social). </a:t>
            </a:r>
            <a:endParaRPr sz="1530" dirty="0"/>
          </a:p>
          <a:p>
            <a:pPr marL="742950" lvl="1" indent="-285750" algn="l" rtl="0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30" b="1" dirty="0">
                <a:sym typeface="Microsoft JhengHei"/>
              </a:rPr>
              <a:t>3-2. Our students will be able to adapt international practices into domestic setting. </a:t>
            </a:r>
            <a:endParaRPr sz="1530" dirty="0"/>
          </a:p>
          <a:p>
            <a:pPr marL="742950" lvl="1" indent="-285750" algn="l" rtl="0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30" b="1" dirty="0">
                <a:sym typeface="Microsoft JhengHei"/>
              </a:rPr>
              <a:t>3-3. Our students will be able to demonstrate English proficiency. </a:t>
            </a:r>
            <a:endParaRPr sz="1530" dirty="0"/>
          </a:p>
          <a:p>
            <a:pPr marL="342900" lvl="0" indent="-342900">
              <a:lnSpc>
                <a:spcPct val="110000"/>
              </a:lnSpc>
              <a:spcBef>
                <a:spcPts val="280"/>
              </a:spcBef>
              <a:buSzPts val="1400"/>
            </a:pPr>
            <a:r>
              <a:rPr lang="en-US" sz="1530" b="1" dirty="0">
                <a:sym typeface="Microsoft JhengHei"/>
              </a:rPr>
              <a:t>4. </a:t>
            </a:r>
            <a:r>
              <a:rPr lang="en-US" altLang="zh-TW" sz="1530" b="1" dirty="0"/>
              <a:t>Understanding of ethics and responsibility</a:t>
            </a:r>
            <a:r>
              <a:rPr lang="en-US" sz="1530" b="1" dirty="0">
                <a:sym typeface="Microsoft JhengHei"/>
              </a:rPr>
              <a:t>. </a:t>
            </a:r>
            <a:endParaRPr sz="1530" dirty="0"/>
          </a:p>
          <a:p>
            <a:pPr marL="742950" lvl="1" indent="-285750" algn="l" rtl="0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30" b="1" dirty="0">
                <a:sym typeface="Microsoft JhengHei"/>
              </a:rPr>
              <a:t>4-1. Our students will exhibit understanding of the professional code of conduct in their discipline. </a:t>
            </a:r>
            <a:endParaRPr sz="1530" dirty="0"/>
          </a:p>
          <a:p>
            <a:pPr marL="742950" lvl="1" indent="-285750" algn="l" rtl="0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30" b="1" dirty="0">
                <a:sym typeface="Microsoft JhengHei"/>
              </a:rPr>
              <a:t>4-2. Our students will identify an ethical dilemma and propose a resolution. </a:t>
            </a:r>
            <a:endParaRPr sz="153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 idx="4294967295"/>
          </p:nvPr>
        </p:nvSpPr>
        <p:spPr>
          <a:xfrm>
            <a:off x="446088" y="404813"/>
            <a:ext cx="82296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EMBA</a:t>
            </a:r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body" idx="4294967295"/>
          </p:nvPr>
        </p:nvSpPr>
        <p:spPr>
          <a:xfrm>
            <a:off x="457200" y="1259605"/>
            <a:ext cx="8229600" cy="492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1400"/>
            </a:pPr>
            <a:r>
              <a:rPr lang="en-US" sz="1550" b="1" dirty="0">
                <a:sym typeface="Microsoft JhengHei"/>
              </a:rPr>
              <a:t>1. </a:t>
            </a:r>
            <a:r>
              <a:rPr lang="en-US" altLang="zh-TW" sz="1550" b="1" dirty="0"/>
              <a:t>Applying theories into practice</a:t>
            </a:r>
            <a:r>
              <a:rPr lang="en-US" sz="1550" b="1" dirty="0">
                <a:sym typeface="Microsoft JhengHei"/>
              </a:rPr>
              <a:t>s. </a:t>
            </a:r>
            <a:endParaRPr sz="155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50" b="1" dirty="0">
                <a:sym typeface="Microsoft JhengHei"/>
              </a:rPr>
              <a:t>1-1. Our students will be able to identify appropriate theories and associated boundary conditions. </a:t>
            </a:r>
            <a:endParaRPr sz="155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50" b="1" dirty="0">
                <a:sym typeface="Microsoft JhengHei"/>
              </a:rPr>
              <a:t>1-2. Our students will be able to devise action plans. </a:t>
            </a:r>
            <a:endParaRPr sz="1550" dirty="0"/>
          </a:p>
          <a:p>
            <a:pPr marL="342900" lvl="0" indent="-342900">
              <a:lnSpc>
                <a:spcPct val="90000"/>
              </a:lnSpc>
              <a:spcBef>
                <a:spcPts val="280"/>
              </a:spcBef>
              <a:buSzPts val="1400"/>
            </a:pPr>
            <a:r>
              <a:rPr lang="en-US" sz="1550" b="1" dirty="0">
                <a:sym typeface="Microsoft JhengHei"/>
              </a:rPr>
              <a:t>2. </a:t>
            </a:r>
            <a:r>
              <a:rPr lang="en-US" altLang="zh-TW" sz="1550" b="1" dirty="0"/>
              <a:t>Problem-solving skills</a:t>
            </a:r>
            <a:r>
              <a:rPr lang="en-US" sz="1550" b="1" dirty="0">
                <a:sym typeface="Microsoft JhengHei"/>
              </a:rPr>
              <a:t>. </a:t>
            </a:r>
            <a:endParaRPr sz="155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50" b="1" dirty="0">
                <a:sym typeface="Microsoft JhengHei"/>
              </a:rPr>
              <a:t>2-1. Our students will be able to identify business problems. </a:t>
            </a:r>
            <a:endParaRPr sz="155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50" b="1" dirty="0">
                <a:sym typeface="Microsoft JhengHei"/>
              </a:rPr>
              <a:t>2-2. Our students will be able to develop alternatives from strategic perspectives. </a:t>
            </a:r>
            <a:endParaRPr sz="155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50" b="1" dirty="0">
                <a:sym typeface="Microsoft JhengHei"/>
              </a:rPr>
              <a:t>2-3. Our students will be able to assess alternatives and make the decision. </a:t>
            </a:r>
            <a:endParaRPr sz="1550" dirty="0"/>
          </a:p>
          <a:p>
            <a:pPr marL="342900" lvl="0" indent="-342900">
              <a:lnSpc>
                <a:spcPct val="90000"/>
              </a:lnSpc>
              <a:spcBef>
                <a:spcPts val="280"/>
              </a:spcBef>
              <a:buSzPts val="1400"/>
            </a:pPr>
            <a:r>
              <a:rPr lang="en-US" sz="1550" b="1" dirty="0">
                <a:sym typeface="Microsoft JhengHei"/>
              </a:rPr>
              <a:t>3. </a:t>
            </a:r>
            <a:r>
              <a:rPr lang="en-US" altLang="zh-TW" sz="1550" b="1" dirty="0"/>
              <a:t>Conducting business skills in international contexts.</a:t>
            </a:r>
            <a:r>
              <a:rPr lang="en-US" sz="1550" b="1" dirty="0">
                <a:sym typeface="Microsoft JhengHei"/>
              </a:rPr>
              <a:t>. </a:t>
            </a:r>
            <a:endParaRPr sz="155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50" b="1" dirty="0">
                <a:sym typeface="Microsoft JhengHei"/>
              </a:rPr>
              <a:t>3-1. Our students will be able to describe differences in current business practices between different environment (e.g. cultural, legal or social). </a:t>
            </a:r>
            <a:endParaRPr sz="155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50" b="1" dirty="0">
                <a:sym typeface="Microsoft JhengHei"/>
              </a:rPr>
              <a:t>3-2. Our students will be able to adapt international practices into domestic setting. </a:t>
            </a:r>
            <a:endParaRPr sz="1550" dirty="0"/>
          </a:p>
          <a:p>
            <a:pPr marL="342900" lvl="0" indent="-342900">
              <a:lnSpc>
                <a:spcPct val="90000"/>
              </a:lnSpc>
              <a:spcBef>
                <a:spcPts val="280"/>
              </a:spcBef>
              <a:buSzPts val="1400"/>
            </a:pPr>
            <a:r>
              <a:rPr lang="en-US" sz="1550" b="1" dirty="0">
                <a:sym typeface="Microsoft JhengHei"/>
              </a:rPr>
              <a:t>4.</a:t>
            </a:r>
            <a:r>
              <a:rPr lang="en-US" altLang="zh-TW" sz="1550" b="1" dirty="0"/>
              <a:t> Understanding of ethics and responsibility</a:t>
            </a:r>
            <a:r>
              <a:rPr lang="en-US" sz="1550" b="1" dirty="0">
                <a:sym typeface="Microsoft JhengHei"/>
              </a:rPr>
              <a:t>. </a:t>
            </a:r>
            <a:endParaRPr sz="155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50" b="1" dirty="0">
                <a:sym typeface="Microsoft JhengHei"/>
              </a:rPr>
              <a:t>4-1. Our students will exhibit understanding of the professional code of conduct in their discipline. </a:t>
            </a:r>
            <a:endParaRPr sz="155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50" b="1" dirty="0">
                <a:sym typeface="Microsoft JhengHei"/>
              </a:rPr>
              <a:t>4-2. Our students will identify an ethical dilemma and propose a resolution. </a:t>
            </a:r>
            <a:endParaRPr sz="1550" dirty="0"/>
          </a:p>
          <a:p>
            <a:pPr marL="342900" lvl="0" indent="-342900">
              <a:lnSpc>
                <a:spcPct val="90000"/>
              </a:lnSpc>
              <a:spcBef>
                <a:spcPts val="280"/>
              </a:spcBef>
              <a:buSzPts val="1400"/>
            </a:pPr>
            <a:r>
              <a:rPr lang="en-US" sz="1550" b="1" dirty="0">
                <a:sym typeface="Microsoft JhengHei"/>
              </a:rPr>
              <a:t>5. </a:t>
            </a:r>
            <a:r>
              <a:rPr lang="en-US" altLang="zh-TW" sz="1550" b="1" dirty="0"/>
              <a:t>Leading organizations or teams for continuous improvemen</a:t>
            </a:r>
            <a:r>
              <a:rPr lang="en-US" sz="1550" b="1" dirty="0">
                <a:sym typeface="Microsoft JhengHei"/>
              </a:rPr>
              <a:t>t. </a:t>
            </a:r>
            <a:endParaRPr sz="1550" dirty="0"/>
          </a:p>
          <a:p>
            <a:pPr marL="742950" lvl="1" indent="-28575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50" b="1" dirty="0">
                <a:sym typeface="Microsoft JhengHei"/>
              </a:rPr>
              <a:t>5-1. Our students will be able to inspire and influence others. </a:t>
            </a:r>
            <a:endParaRPr sz="1550" dirty="0"/>
          </a:p>
          <a:p>
            <a:pPr marL="742950" lvl="1" indent="-2857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400"/>
              <a:buChar char="●"/>
            </a:pPr>
            <a:r>
              <a:rPr lang="en-US" sz="1550" b="1" dirty="0">
                <a:sym typeface="Microsoft JhengHei"/>
              </a:rPr>
              <a:t>5-2. Our students will be able to coordinate efforts of team members. </a:t>
            </a:r>
            <a:endParaRPr sz="15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PHD</a:t>
            </a:r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body" idx="1"/>
          </p:nvPr>
        </p:nvSpPr>
        <p:spPr>
          <a:xfrm>
            <a:off x="469726" y="1362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130000"/>
              </a:lnSpc>
              <a:spcBef>
                <a:spcPts val="0"/>
              </a:spcBef>
              <a:buSzPts val="1400"/>
            </a:pPr>
            <a:r>
              <a:rPr lang="en-US" sz="1600" b="1" dirty="0">
                <a:sym typeface="Microsoft JhengHei"/>
              </a:rPr>
              <a:t>1</a:t>
            </a:r>
            <a:r>
              <a:rPr lang="en-US" sz="1550" b="1" dirty="0">
                <a:sym typeface="Microsoft JhengHei"/>
              </a:rPr>
              <a:t>. </a:t>
            </a:r>
            <a:r>
              <a:rPr lang="en-US" altLang="zh-TW" sz="1550" b="1" dirty="0"/>
              <a:t>Understanding of advanced management-related knowledge</a:t>
            </a:r>
            <a:r>
              <a:rPr lang="en-US" sz="1550" b="1" dirty="0">
                <a:sym typeface="Microsoft JhengHei"/>
              </a:rPr>
              <a:t>.</a:t>
            </a:r>
            <a:endParaRPr sz="1550" dirty="0"/>
          </a:p>
          <a:p>
            <a:pPr marL="742950" lvl="1" indent="-285750" algn="l" rtl="0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50" b="1" dirty="0">
                <a:sym typeface="Microsoft JhengHei"/>
              </a:rPr>
              <a:t>1-1. Our students will exhibit understanding of management-related theories.</a:t>
            </a:r>
            <a:endParaRPr sz="1550" dirty="0"/>
          </a:p>
          <a:p>
            <a:pPr marL="742950" lvl="1" indent="-285750" algn="l" rtl="0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50" b="1" dirty="0">
                <a:sym typeface="Microsoft JhengHei"/>
              </a:rPr>
              <a:t>1-2. Our students will be able to integrate management-related theories.</a:t>
            </a:r>
            <a:endParaRPr sz="1550" dirty="0"/>
          </a:p>
          <a:p>
            <a:pPr marL="342900" lvl="0" indent="-342900">
              <a:lnSpc>
                <a:spcPct val="130000"/>
              </a:lnSpc>
              <a:spcBef>
                <a:spcPts val="280"/>
              </a:spcBef>
              <a:buSzPts val="1400"/>
            </a:pPr>
            <a:r>
              <a:rPr lang="en-US" sz="1550" b="1" dirty="0">
                <a:sym typeface="Microsoft JhengHei"/>
              </a:rPr>
              <a:t>2. </a:t>
            </a:r>
            <a:r>
              <a:rPr lang="en-US" altLang="zh-TW" sz="1550" b="1" dirty="0"/>
              <a:t>Understanding of research methodology</a:t>
            </a:r>
            <a:r>
              <a:rPr lang="en-US" sz="1550" b="1" dirty="0">
                <a:sym typeface="Microsoft JhengHei"/>
              </a:rPr>
              <a:t>.</a:t>
            </a:r>
            <a:endParaRPr sz="1550" dirty="0"/>
          </a:p>
          <a:p>
            <a:pPr marL="742950" lvl="1" indent="-285750" algn="l" rtl="0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50" b="1" dirty="0">
                <a:sym typeface="Microsoft JhengHei"/>
              </a:rPr>
              <a:t>2-1. Our students will master one of either quantitative or qualitative research methods.</a:t>
            </a:r>
            <a:endParaRPr sz="1550" dirty="0"/>
          </a:p>
          <a:p>
            <a:pPr marL="742950" lvl="1" indent="-285750" algn="l" rtl="0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50" b="1" dirty="0">
                <a:sym typeface="Microsoft JhengHei"/>
              </a:rPr>
              <a:t>2-2. Our students will be able to justify their choice of research methods for a research project.</a:t>
            </a:r>
            <a:endParaRPr sz="1550" dirty="0"/>
          </a:p>
          <a:p>
            <a:pPr marL="342900" lvl="0" indent="-342900">
              <a:lnSpc>
                <a:spcPct val="130000"/>
              </a:lnSpc>
              <a:spcBef>
                <a:spcPts val="280"/>
              </a:spcBef>
              <a:buSzPts val="1400"/>
            </a:pPr>
            <a:r>
              <a:rPr lang="en-US" sz="1550" b="1" dirty="0">
                <a:sym typeface="Microsoft JhengHei"/>
              </a:rPr>
              <a:t>3. </a:t>
            </a:r>
            <a:r>
              <a:rPr lang="en-US" altLang="zh-TW" sz="1550" b="1" dirty="0"/>
              <a:t>Able to complete a dissertation that makes original intellectual contributions</a:t>
            </a:r>
            <a:r>
              <a:rPr lang="en-US" sz="1550" b="1" dirty="0">
                <a:sym typeface="Microsoft JhengHei"/>
              </a:rPr>
              <a:t>.</a:t>
            </a:r>
            <a:endParaRPr sz="1550" dirty="0"/>
          </a:p>
          <a:p>
            <a:pPr marL="742950" lvl="1" indent="-285750" algn="l" rtl="0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50" b="1" dirty="0">
                <a:sym typeface="Microsoft JhengHei"/>
              </a:rPr>
              <a:t>3-1. Our students will be able to understand professional ethics.</a:t>
            </a:r>
            <a:endParaRPr sz="1550" dirty="0"/>
          </a:p>
          <a:p>
            <a:pPr marL="742950" lvl="1" indent="-285750">
              <a:lnSpc>
                <a:spcPct val="130000"/>
              </a:lnSpc>
              <a:spcBef>
                <a:spcPts val="280"/>
              </a:spcBef>
              <a:buSzPts val="1400"/>
            </a:pPr>
            <a:r>
              <a:rPr lang="en-US" sz="1550" b="1" dirty="0"/>
              <a:t>3-</a:t>
            </a:r>
            <a:r>
              <a:rPr lang="en-US" sz="1550" b="1" dirty="0" err="1"/>
              <a:t>2Our</a:t>
            </a:r>
            <a:r>
              <a:rPr lang="en-US" sz="1550" b="1" dirty="0"/>
              <a:t> students will exhibit understanding of knowledge in their chosen fields..</a:t>
            </a:r>
            <a:endParaRPr sz="1550" dirty="0"/>
          </a:p>
          <a:p>
            <a:pPr marL="742950" lvl="1" indent="-285750" algn="l" rtl="0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50" b="1" dirty="0">
                <a:sym typeface="Microsoft JhengHei"/>
              </a:rPr>
              <a:t>3-3. Our students will be able to defend the originality of the intellectual contributions of their dissertation.</a:t>
            </a:r>
            <a:endParaRPr sz="15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title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PHD</a:t>
            </a:r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🔾"/>
            </a:pPr>
            <a:r>
              <a:rPr lang="en-US" sz="1600" b="1">
                <a:latin typeface="Microsoft JhengHei"/>
                <a:ea typeface="Microsoft JhengHei"/>
                <a:cs typeface="Microsoft JhengHei"/>
                <a:sym typeface="Microsoft JhengHei"/>
              </a:rPr>
              <a:t>4. Our students will be capable of publishing their research work.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>
                <a:latin typeface="Microsoft JhengHei"/>
                <a:ea typeface="Microsoft JhengHei"/>
                <a:cs typeface="Microsoft JhengHei"/>
                <a:sym typeface="Microsoft JhengHei"/>
              </a:rPr>
              <a:t>4-1. Our students will be able to present papers at international conferences.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>
                <a:latin typeface="Microsoft JhengHei"/>
                <a:ea typeface="Microsoft JhengHei"/>
                <a:cs typeface="Microsoft JhengHei"/>
                <a:sym typeface="Microsoft JhengHei"/>
              </a:rPr>
              <a:t>4-2. Our students will be able to publish peer-reviewed journal papers.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🔾"/>
            </a:pPr>
            <a:r>
              <a:rPr lang="en-US" sz="1600" b="1">
                <a:latin typeface="Microsoft JhengHei"/>
                <a:ea typeface="Microsoft JhengHei"/>
                <a:cs typeface="Microsoft JhengHei"/>
                <a:sym typeface="Microsoft JhengHei"/>
              </a:rPr>
              <a:t>5. Our students will exhibit understanding of research pertaining to healthcare-related fields.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>
                <a:latin typeface="Microsoft JhengHei"/>
                <a:ea typeface="Microsoft JhengHei"/>
                <a:cs typeface="Microsoft JhengHei"/>
                <a:sym typeface="Microsoft JhengHei"/>
              </a:rPr>
              <a:t>5-1. Our students will exhibit understanding of theories applicable to healthcare-related fields.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>
                <a:latin typeface="Microsoft JhengHei"/>
                <a:ea typeface="Microsoft JhengHei"/>
                <a:cs typeface="Microsoft JhengHei"/>
                <a:sym typeface="Microsoft JhengHei"/>
              </a:rPr>
              <a:t>5-2. Our students will exhibit understanding of recent research advancements pertaining to healthcare-related fields.</a:t>
            </a:r>
            <a:endParaRPr sz="1600"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2413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endParaRPr sz="1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各教師執行AoL之時程表</a:t>
            </a:r>
            <a:endParaRPr/>
          </a:p>
        </p:txBody>
      </p:sp>
      <p:sp>
        <p:nvSpPr>
          <p:cNvPr id="157" name="Google Shape;157;p19"/>
          <p:cNvSpPr/>
          <p:nvPr/>
        </p:nvSpPr>
        <p:spPr>
          <a:xfrm>
            <a:off x="2339975" y="1700213"/>
            <a:ext cx="3816350" cy="720725"/>
          </a:xfrm>
          <a:prstGeom prst="flowChartAlternateProcess">
            <a:avLst/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1.審閱與修正評分表</a:t>
            </a: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2339975" y="2708275"/>
            <a:ext cx="3816350" cy="720725"/>
          </a:xfrm>
          <a:prstGeom prst="flowChartAlternateProcess">
            <a:avLst/>
          </a:prstGeom>
          <a:solidFill>
            <a:srgbClr val="FFFF00"/>
          </a:solidFill>
          <a:ln w="38100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2.收發與解釋評分表</a:t>
            </a: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2339975" y="3716338"/>
            <a:ext cx="3816350" cy="720725"/>
          </a:xfrm>
          <a:prstGeom prst="flowChartAlternateProcess">
            <a:avLst/>
          </a:prstGeom>
          <a:solidFill>
            <a:srgbClr val="FFFF00"/>
          </a:solidFill>
          <a:ln w="38100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3.評估學生學習成效</a:t>
            </a: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2339975" y="4724400"/>
            <a:ext cx="3816350" cy="865188"/>
          </a:xfrm>
          <a:prstGeom prst="flowChartAlternateProcess">
            <a:avLst/>
          </a:prstGeom>
          <a:solidFill>
            <a:srgbClr val="FFFF00"/>
          </a:solidFill>
          <a:ln w="38100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4.繳交評分與佐證資料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提出成果報告</a:t>
            </a:r>
            <a:endParaRPr sz="2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179388" y="1700213"/>
            <a:ext cx="1873250" cy="7207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第1-3週</a:t>
            </a:r>
            <a:endParaRPr/>
          </a:p>
        </p:txBody>
      </p:sp>
      <p:sp>
        <p:nvSpPr>
          <p:cNvPr id="162" name="Google Shape;162;p19"/>
          <p:cNvSpPr/>
          <p:nvPr/>
        </p:nvSpPr>
        <p:spPr>
          <a:xfrm>
            <a:off x="179388" y="2708275"/>
            <a:ext cx="1873250" cy="7207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第3週</a:t>
            </a:r>
            <a:endParaRPr/>
          </a:p>
        </p:txBody>
      </p:sp>
      <p:sp>
        <p:nvSpPr>
          <p:cNvPr id="163" name="Google Shape;163;p19"/>
          <p:cNvSpPr/>
          <p:nvPr/>
        </p:nvSpPr>
        <p:spPr>
          <a:xfrm>
            <a:off x="179388" y="3716338"/>
            <a:ext cx="1873250" cy="7207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第4-18週</a:t>
            </a:r>
            <a:endParaRPr/>
          </a:p>
        </p:txBody>
      </p:sp>
      <p:sp>
        <p:nvSpPr>
          <p:cNvPr id="164" name="Google Shape;164;p19"/>
          <p:cNvSpPr/>
          <p:nvPr/>
        </p:nvSpPr>
        <p:spPr>
          <a:xfrm>
            <a:off x="179388" y="4724400"/>
            <a:ext cx="1873250" cy="7207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第1</a:t>
            </a:r>
            <a:r>
              <a:rPr lang="en-US" altLang="zh-TW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en-US" altLang="zh-TW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18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週</a:t>
            </a:r>
            <a:endParaRPr dirty="0"/>
          </a:p>
        </p:txBody>
      </p:sp>
      <p:cxnSp>
        <p:nvCxnSpPr>
          <p:cNvPr id="165" name="Google Shape;165;p19"/>
          <p:cNvCxnSpPr>
            <a:stCxn id="157" idx="2"/>
            <a:endCxn id="158" idx="0"/>
          </p:cNvCxnSpPr>
          <p:nvPr/>
        </p:nvCxnSpPr>
        <p:spPr>
          <a:xfrm>
            <a:off x="4248150" y="2420938"/>
            <a:ext cx="0" cy="28740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6" name="Google Shape;166;p19"/>
          <p:cNvCxnSpPr>
            <a:stCxn id="158" idx="2"/>
            <a:endCxn id="159" idx="0"/>
          </p:cNvCxnSpPr>
          <p:nvPr/>
        </p:nvCxnSpPr>
        <p:spPr>
          <a:xfrm>
            <a:off x="4248150" y="3429000"/>
            <a:ext cx="0" cy="28740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7" name="Google Shape;167;p19"/>
          <p:cNvCxnSpPr/>
          <p:nvPr/>
        </p:nvCxnSpPr>
        <p:spPr>
          <a:xfrm rot="5400000">
            <a:off x="4158456" y="4560094"/>
            <a:ext cx="249238" cy="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8" name="Google Shape;168;p19"/>
          <p:cNvCxnSpPr/>
          <p:nvPr/>
        </p:nvCxnSpPr>
        <p:spPr>
          <a:xfrm rot="5400000">
            <a:off x="4114006" y="5742782"/>
            <a:ext cx="268287" cy="0"/>
          </a:xfrm>
          <a:prstGeom prst="straightConnector1">
            <a:avLst/>
          </a:pr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69" name="Google Shape;169;p19"/>
          <p:cNvSpPr/>
          <p:nvPr/>
        </p:nvSpPr>
        <p:spPr>
          <a:xfrm>
            <a:off x="2339975" y="5876925"/>
            <a:ext cx="3816350" cy="647700"/>
          </a:xfrm>
          <a:prstGeom prst="flowChartAlternateProcess">
            <a:avLst/>
          </a:prstGeom>
          <a:noFill/>
          <a:ln w="38100" cap="flat" cmpd="sng">
            <a:solidFill>
              <a:schemeClr val="hlink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改善整體課程規劃</a:t>
            </a:r>
            <a:endParaRPr/>
          </a:p>
        </p:txBody>
      </p:sp>
      <p:sp>
        <p:nvSpPr>
          <p:cNvPr id="170" name="Google Shape;170;p19"/>
          <p:cNvSpPr/>
          <p:nvPr/>
        </p:nvSpPr>
        <p:spPr>
          <a:xfrm>
            <a:off x="6515100" y="1700213"/>
            <a:ext cx="1873250" cy="7207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執行AoL教師</a:t>
            </a:r>
            <a:endParaRPr/>
          </a:p>
        </p:txBody>
      </p:sp>
      <p:sp>
        <p:nvSpPr>
          <p:cNvPr id="171" name="Google Shape;171;p19"/>
          <p:cNvSpPr/>
          <p:nvPr/>
        </p:nvSpPr>
        <p:spPr>
          <a:xfrm>
            <a:off x="6516688" y="2708275"/>
            <a:ext cx="1873250" cy="7207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執行AoL教師</a:t>
            </a:r>
            <a:endParaRPr/>
          </a:p>
        </p:txBody>
      </p:sp>
      <p:sp>
        <p:nvSpPr>
          <p:cNvPr id="172" name="Google Shape;172;p19"/>
          <p:cNvSpPr/>
          <p:nvPr/>
        </p:nvSpPr>
        <p:spPr>
          <a:xfrm>
            <a:off x="6516688" y="3716338"/>
            <a:ext cx="1873250" cy="7207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執行AoL教師</a:t>
            </a:r>
            <a:endParaRPr/>
          </a:p>
        </p:txBody>
      </p:sp>
      <p:sp>
        <p:nvSpPr>
          <p:cNvPr id="173" name="Google Shape;173;p19"/>
          <p:cNvSpPr/>
          <p:nvPr/>
        </p:nvSpPr>
        <p:spPr>
          <a:xfrm>
            <a:off x="6516688" y="4724400"/>
            <a:ext cx="1873250" cy="7207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執行AoL教師</a:t>
            </a:r>
            <a:endParaRPr/>
          </a:p>
        </p:txBody>
      </p:sp>
      <p:sp>
        <p:nvSpPr>
          <p:cNvPr id="174" name="Google Shape;174;p19"/>
          <p:cNvSpPr/>
          <p:nvPr/>
        </p:nvSpPr>
        <p:spPr>
          <a:xfrm>
            <a:off x="6443663" y="5805488"/>
            <a:ext cx="1873250" cy="720725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院課委會</a:t>
            </a:r>
            <a:endParaRPr/>
          </a:p>
        </p:txBody>
      </p:sp>
      <p:sp>
        <p:nvSpPr>
          <p:cNvPr id="175" name="Google Shape;175;p19"/>
          <p:cNvSpPr/>
          <p:nvPr/>
        </p:nvSpPr>
        <p:spPr>
          <a:xfrm>
            <a:off x="179388" y="4581525"/>
            <a:ext cx="8640762" cy="115252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AoL是什麼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41" name="Google Shape;41;p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 dirty="0"/>
              <a:t>Assurance of Learning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 err="1"/>
              <a:t>學習成效確保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b="1" u="sng" dirty="0" err="1"/>
              <a:t>必須</a:t>
            </a:r>
            <a:r>
              <a:rPr lang="en-US" dirty="0" err="1"/>
              <a:t>提供證據，支持學生畢業時有獲得院系所規劃的能力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b="1" u="sng" dirty="0" err="1"/>
              <a:t>必須</a:t>
            </a:r>
            <a:r>
              <a:rPr lang="en-US" dirty="0" err="1"/>
              <a:t>要能夠【Close</a:t>
            </a:r>
            <a:r>
              <a:rPr lang="en-US" dirty="0"/>
              <a:t> the Loop】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執行AoL的結果有具體例子回饋到改進整體課程規劃上，且呈現出效果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/>
              <a:t>AACSB </a:t>
            </a:r>
            <a:r>
              <a:rPr lang="en-US" dirty="0" err="1"/>
              <a:t>來實地訪評</a:t>
            </a:r>
            <a:r>
              <a:rPr lang="en-US" dirty="0"/>
              <a:t>/</a:t>
            </a:r>
            <a:r>
              <a:rPr lang="en-US" dirty="0" err="1"/>
              <a:t>認證時，成敗的關鍵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0CD1413-1BDC-450F-9C81-22827BA62D36}"/>
              </a:ext>
            </a:extLst>
          </p:cNvPr>
          <p:cNvSpPr/>
          <p:nvPr/>
        </p:nvSpPr>
        <p:spPr>
          <a:xfrm>
            <a:off x="377027" y="533039"/>
            <a:ext cx="1976145" cy="442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</a:t>
            </a:r>
            <a:r>
              <a:rPr lang="zh-CN" altLang="en-US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CN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CN" altLang="en-US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）學期</a:t>
            </a:r>
            <a:endParaRPr lang="zh-TW" altLang="en-US" sz="2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EBC464A-DF6B-4DBD-B9D2-87770F28F203}"/>
              </a:ext>
            </a:extLst>
          </p:cNvPr>
          <p:cNvSpPr txBox="1"/>
          <p:nvPr/>
        </p:nvSpPr>
        <p:spPr>
          <a:xfrm>
            <a:off x="3393618" y="975071"/>
            <a:ext cx="3132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err="1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rPr>
              <a:t>AoL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rPr>
              <a:t> </a:t>
            </a: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ea typeface="標楷體" panose="03000509000000000000" pitchFamily="65" charset="-120"/>
                <a:cs typeface="times" panose="02020603050405020304" pitchFamily="18" charset="0"/>
              </a:rPr>
              <a:t>工作時程表</a:t>
            </a:r>
            <a:endParaRPr lang="zh-TW" altLang="en-US" sz="2800" b="1" dirty="0">
              <a:solidFill>
                <a:schemeClr val="accent1">
                  <a:lumMod val="50000"/>
                </a:schemeClr>
              </a:solidFill>
              <a:latin typeface="times" panose="02020603050405020304" pitchFamily="18" charset="0"/>
              <a:ea typeface="標楷體" panose="03000509000000000000" pitchFamily="65" charset="-120"/>
              <a:cs typeface="times" panose="02020603050405020304" pitchFamily="18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D5B2051-9005-4178-AA01-27312092E4D3}"/>
              </a:ext>
            </a:extLst>
          </p:cNvPr>
          <p:cNvSpPr txBox="1"/>
          <p:nvPr/>
        </p:nvSpPr>
        <p:spPr>
          <a:xfrm>
            <a:off x="6803420" y="4424011"/>
            <a:ext cx="1190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E9443FF-CFBC-4BB2-AB36-1CDDA6429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4" y="1550970"/>
            <a:ext cx="8942513" cy="42244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執行AoL教師期末需繳交</a:t>
            </a:r>
            <a:endParaRPr/>
          </a:p>
        </p:txBody>
      </p:sp>
      <p:sp>
        <p:nvSpPr>
          <p:cNvPr id="188" name="Google Shape;188;p21"/>
          <p:cNvSpPr/>
          <p:nvPr/>
        </p:nvSpPr>
        <p:spPr>
          <a:xfrm>
            <a:off x="71438" y="333375"/>
            <a:ext cx="1476375" cy="1511300"/>
          </a:xfrm>
          <a:prstGeom prst="star16">
            <a:avLst>
              <a:gd name="adj" fmla="val 37500"/>
            </a:avLst>
          </a:prstGeom>
          <a:gradFill>
            <a:gsLst>
              <a:gs pos="0">
                <a:srgbClr val="006B6B"/>
              </a:gs>
              <a:gs pos="100000">
                <a:schemeClr val="hlink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重要</a:t>
            </a:r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48518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 dirty="0"/>
              <a:t>1. </a:t>
            </a:r>
            <a:r>
              <a:rPr lang="en-US" dirty="0" err="1"/>
              <a:t>已評分之評分表</a:t>
            </a:r>
            <a:r>
              <a:rPr lang="en-US" dirty="0"/>
              <a:t>(scored rubrics)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一位同學一個學習目標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其上有該生姓名、學號、於各評分項目的</a:t>
            </a:r>
            <a:r>
              <a:rPr lang="en-US" b="1" u="sng" dirty="0" err="1">
                <a:solidFill>
                  <a:schemeClr val="accent2"/>
                </a:solidFill>
              </a:rPr>
              <a:t>圈選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/>
              <a:t>2. </a:t>
            </a:r>
            <a:r>
              <a:rPr lang="en-US" dirty="0" err="1"/>
              <a:t>支持評分的文件</a:t>
            </a:r>
            <a:r>
              <a:rPr lang="en-US" dirty="0"/>
              <a:t>(supporting documents)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報告、作業、或考試</a:t>
            </a:r>
            <a:r>
              <a:rPr lang="en-US" dirty="0"/>
              <a:t>(</a:t>
            </a:r>
            <a:r>
              <a:rPr lang="en-US" dirty="0" err="1"/>
              <a:t>試卷及答案卷</a:t>
            </a:r>
            <a:r>
              <a:rPr lang="en-US" dirty="0"/>
              <a:t>)</a:t>
            </a:r>
            <a:r>
              <a:rPr lang="en-US" dirty="0" err="1"/>
              <a:t>的影本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/>
              <a:t>3. </a:t>
            </a:r>
            <a:r>
              <a:rPr lang="en-US" dirty="0" err="1"/>
              <a:t>學生名冊電子檔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由校務資訊系統下載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/>
              <a:t>4. </a:t>
            </a:r>
            <a:r>
              <a:rPr lang="en-US" dirty="0" err="1"/>
              <a:t>AoL數據檔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/>
              <a:t>5. </a:t>
            </a:r>
            <a:r>
              <a:rPr lang="en-US" dirty="0" err="1"/>
              <a:t>成果報告</a:t>
            </a:r>
            <a:endParaRPr dirty="0"/>
          </a:p>
        </p:txBody>
      </p:sp>
      <p:sp>
        <p:nvSpPr>
          <p:cNvPr id="190" name="Google Shape;190;p21"/>
          <p:cNvSpPr/>
          <p:nvPr/>
        </p:nvSpPr>
        <p:spPr>
          <a:xfrm>
            <a:off x="323850" y="1484313"/>
            <a:ext cx="8496300" cy="5113337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5148263" y="4797425"/>
            <a:ext cx="35369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均需TA協助彙整</a:t>
            </a:r>
            <a:endParaRPr sz="3600" b="1">
              <a:solidFill>
                <a:schemeClr val="accen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68203"/>
              </p:ext>
            </p:extLst>
          </p:nvPr>
        </p:nvGraphicFramePr>
        <p:xfrm>
          <a:off x="457200" y="1457955"/>
          <a:ext cx="8229600" cy="12596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{C2D15B2B-E79A-4605-84C3-2D3F734341FD}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47613947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192809218"/>
                    </a:ext>
                  </a:extLst>
                </a:gridCol>
              </a:tblGrid>
              <a:tr h="1794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Department of Health Care Management, College of Management, Chang Gung University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718614"/>
                  </a:ext>
                </a:extLst>
              </a:tr>
              <a:tr h="15382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 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845234"/>
                  </a:ext>
                </a:extLst>
              </a:tr>
              <a:tr h="1538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Program Learning Goal: Our students will be able to solve problems.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471378"/>
                  </a:ext>
                </a:extLst>
              </a:tr>
              <a:tr h="1538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Program Learning Objective: Our students will be able to describe the systematic approach to problem-solving.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470544"/>
                  </a:ext>
                </a:extLst>
              </a:tr>
              <a:tr h="153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Assessment Year and Semester: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318212"/>
                  </a:ext>
                </a:extLst>
              </a:tr>
              <a:tr h="153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Course: 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Student Name and Number: 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936651"/>
                  </a:ext>
                </a:extLst>
              </a:tr>
              <a:tr h="153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Course Instructor: 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Rubric Score: 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036632"/>
                  </a:ext>
                </a:extLst>
              </a:tr>
              <a:tr h="1538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Assessment Item and Explanation: Each student was asked to read and analyze a case or a problem.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7684" marR="57684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706908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81804"/>
              </p:ext>
            </p:extLst>
          </p:nvPr>
        </p:nvGraphicFramePr>
        <p:xfrm>
          <a:off x="457200" y="3156439"/>
          <a:ext cx="8115300" cy="25673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{C2D15B2B-E79A-4605-84C3-2D3F734341FD}</a:tableStyleId>
              </a:tblPr>
              <a:tblGrid>
                <a:gridCol w="2028825">
                  <a:extLst>
                    <a:ext uri="{9D8B030D-6E8A-4147-A177-3AD203B41FA5}">
                      <a16:colId xmlns:a16="http://schemas.microsoft.com/office/drawing/2014/main" val="3420225279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3422497335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775054980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3451953989"/>
                    </a:ext>
                  </a:extLst>
                </a:gridCol>
              </a:tblGrid>
              <a:tr h="638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Criteria	Standards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Not Yet Competent (1)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Competent (2)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Exemplary (3)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extLst>
                  <a:ext uri="{0D108BD9-81ED-4DB2-BD59-A6C34878D82A}">
                    <a16:rowId xmlns:a16="http://schemas.microsoft.com/office/drawing/2014/main" val="4210128021"/>
                  </a:ext>
                </a:extLst>
              </a:tr>
              <a:tr h="551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Steps for solving a problem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Steps were not listed for solving a problem.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Steps were listed for solving a problem.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Steps were listed and justified for solving a problem.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extLst>
                  <a:ext uri="{0D108BD9-81ED-4DB2-BD59-A6C34878D82A}">
                    <a16:rowId xmlns:a16="http://schemas.microsoft.com/office/drawing/2014/main" val="210095938"/>
                  </a:ext>
                </a:extLst>
              </a:tr>
              <a:tr h="551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Criteria for solving a problem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Criteria were not listed for solving a problem.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Criteria were listed for solving a problem.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Criteria were listed and justified for solving a problem.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extLst>
                  <a:ext uri="{0D108BD9-81ED-4DB2-BD59-A6C34878D82A}">
                    <a16:rowId xmlns:a16="http://schemas.microsoft.com/office/drawing/2014/main" val="3517253309"/>
                  </a:ext>
                </a:extLst>
              </a:tr>
              <a:tr h="826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Logics connecting steps and criteria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Steps and criteria were neither logically connected nor connected with major flaws.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Steps and criteria were logically connected with minor flaws.</a:t>
                      </a:r>
                      <a:endParaRPr lang="zh-TW" sz="1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Steps and criteria were logically connected without flaws.</a:t>
                      </a:r>
                      <a:endParaRPr lang="zh-TW" sz="1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8504" marR="58504" marT="0" marB="0"/>
                </a:tc>
                <a:extLst>
                  <a:ext uri="{0D108BD9-81ED-4DB2-BD59-A6C34878D82A}">
                    <a16:rowId xmlns:a16="http://schemas.microsoft.com/office/drawing/2014/main" val="1583237112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84088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BS-LG3-LO1: Systematically Solving Problem</a:t>
            </a:r>
            <a:endParaRPr kumimoji="0" lang="en-US" altLang="zh-TW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Assessed Student Body: All students in the class were assessed.</a:t>
            </a:r>
            <a:endParaRPr kumimoji="0" lang="en-US" altLang="zh-TW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44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197" name="Google Shape;197;p22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已評分之評分表彙整(I)</a:t>
            </a:r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 dirty="0" err="1"/>
              <a:t>確認張數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學生人數</a:t>
            </a:r>
            <a:r>
              <a:rPr lang="en-US" dirty="0"/>
              <a:t> x </a:t>
            </a:r>
            <a:r>
              <a:rPr lang="en-US" dirty="0" err="1"/>
              <a:t>該課程所對應的學習目標數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例如：50位學生 x 2個學習目標 = 100張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 err="1"/>
              <a:t>確認每人張數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每位同學每個學習目標恰好有一張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 err="1"/>
              <a:t>確認有評分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每張評分表上的每一行，恰有一個圈選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 err="1"/>
              <a:t>整理排列順序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排列順序需與學生名冊電子檔一致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1. 已評分之評分表彙整(II)</a:t>
            </a:r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body" idx="4294967295"/>
          </p:nvPr>
        </p:nvSpPr>
        <p:spPr>
          <a:xfrm>
            <a:off x="635635" y="14127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540"/>
              </a:spcBef>
              <a:buSzPts val="2700"/>
            </a:pPr>
            <a:r>
              <a:rPr lang="en-US" sz="2700" dirty="0" err="1">
                <a:highlight>
                  <a:srgbClr val="FFFF00"/>
                </a:highlight>
                <a:sym typeface="Permanent Marker"/>
              </a:rPr>
              <a:t>其電子檔文件需繳交予各系所</a:t>
            </a:r>
            <a:r>
              <a:rPr lang="en-US" sz="2700" dirty="0">
                <a:highlight>
                  <a:srgbClr val="FFFF00"/>
                </a:highlight>
                <a:sym typeface="Permanent Marker"/>
              </a:rPr>
              <a:t>(</a:t>
            </a:r>
            <a:r>
              <a:rPr lang="en-US" sz="2700" dirty="0" err="1">
                <a:highlight>
                  <a:srgbClr val="FFFF00"/>
                </a:highlight>
                <a:sym typeface="Permanent Marker"/>
              </a:rPr>
              <a:t>匯整AOL</a:t>
            </a:r>
            <a:r>
              <a:rPr lang="en-US" altLang="zh-TW" sz="2700" dirty="0" err="1">
                <a:highlight>
                  <a:srgbClr val="FFFF00"/>
                </a:highlight>
                <a:sym typeface="Permanent Marker"/>
              </a:rPr>
              <a:t>）</a:t>
            </a:r>
            <a:r>
              <a:rPr lang="en-US" sz="2700" dirty="0" err="1">
                <a:highlight>
                  <a:srgbClr val="FFFF00"/>
                </a:highlight>
                <a:sym typeface="Permanent Marker"/>
              </a:rPr>
              <a:t>的TA小組長</a:t>
            </a:r>
            <a:r>
              <a:rPr lang="en-US" sz="2700" b="1" dirty="0">
                <a:highlight>
                  <a:srgbClr val="FFFF00"/>
                </a:highlight>
                <a:sym typeface="Permanent Marker"/>
              </a:rPr>
              <a:t>(</a:t>
            </a:r>
            <a:r>
              <a:rPr lang="zh-CN" altLang="en-US" sz="2700" b="1" dirty="0">
                <a:highlight>
                  <a:srgbClr val="FFFF00"/>
                </a:highlight>
                <a:sym typeface="Permanent Marker"/>
              </a:rPr>
              <a:t>無需繳交紙本</a:t>
            </a:r>
            <a:r>
              <a:rPr lang="en-US" sz="2700" b="1" dirty="0">
                <a:highlight>
                  <a:srgbClr val="FFFF00"/>
                </a:highlight>
                <a:sym typeface="Permanent Marker"/>
              </a:rPr>
              <a:t>)</a:t>
            </a:r>
            <a:endParaRPr sz="2700" b="1" dirty="0">
              <a:highlight>
                <a:srgbClr val="FFFF00"/>
              </a:highlight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700"/>
              <a:buChar char="🔾"/>
            </a:pPr>
            <a:r>
              <a:rPr lang="en-US" sz="2700" dirty="0" err="1"/>
              <a:t>必須繳交所有有受評量的學生的資料</a:t>
            </a:r>
            <a:endParaRPr sz="27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支持評分的文件彙整(I)</a:t>
            </a:r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/>
              <a:t>確認份數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應恰好為學生人數 x 該課程的學習目標數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/>
              <a:t>確認每人份數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每位同學每個學習目標恰好有一份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/>
              <a:t>確認有批改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確認每份文件上，均有教師批改的記錄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/>
              <a:t>整理排列順序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排列順序需與學生名冊電子檔一致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支持評分的文件彙整(II)</a:t>
            </a:r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540"/>
              </a:spcBef>
              <a:buSzPts val="2700"/>
            </a:pPr>
            <a:r>
              <a:rPr lang="zh-TW" altLang="en-US" sz="2400" dirty="0">
                <a:highlight>
                  <a:srgbClr val="FFFF00"/>
                </a:highlight>
                <a:sym typeface="Permanent Marker"/>
              </a:rPr>
              <a:t>其電子檔文件需繳交予各系所</a:t>
            </a:r>
            <a:r>
              <a:rPr lang="en-US" altLang="zh-TW" sz="2400" dirty="0">
                <a:highlight>
                  <a:srgbClr val="FFFF00"/>
                </a:highlight>
                <a:sym typeface="Permanent Marker"/>
              </a:rPr>
              <a:t>(</a:t>
            </a:r>
            <a:r>
              <a:rPr lang="zh-TW" altLang="en-US" sz="2400" dirty="0">
                <a:highlight>
                  <a:srgbClr val="FFFF00"/>
                </a:highlight>
                <a:sym typeface="Permanent Marker"/>
              </a:rPr>
              <a:t>匯整</a:t>
            </a:r>
            <a:r>
              <a:rPr lang="en-US" altLang="zh-TW" sz="2400" dirty="0">
                <a:highlight>
                  <a:srgbClr val="FFFF00"/>
                </a:highlight>
                <a:sym typeface="Permanent Marker"/>
              </a:rPr>
              <a:t>AOL</a:t>
            </a:r>
            <a:r>
              <a:rPr lang="zh-TW" altLang="en-US" sz="2400" dirty="0">
                <a:highlight>
                  <a:srgbClr val="FFFF00"/>
                </a:highlight>
                <a:sym typeface="Permanent Marker"/>
              </a:rPr>
              <a:t>）的</a:t>
            </a:r>
            <a:r>
              <a:rPr lang="en-US" altLang="zh-TW" sz="2400" dirty="0">
                <a:highlight>
                  <a:srgbClr val="FFFF00"/>
                </a:highlight>
                <a:sym typeface="Permanent Marker"/>
              </a:rPr>
              <a:t>TA</a:t>
            </a:r>
            <a:r>
              <a:rPr lang="zh-TW" altLang="en-US" sz="2400" dirty="0">
                <a:highlight>
                  <a:srgbClr val="FFFF00"/>
                </a:highlight>
                <a:sym typeface="Permanent Marker"/>
              </a:rPr>
              <a:t>小組長</a:t>
            </a:r>
            <a:endParaRPr lang="zh-TW" altLang="en-US" sz="2400" dirty="0">
              <a:highlight>
                <a:srgbClr val="FFFF00"/>
              </a:highlight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SzPts val="2600"/>
              <a:buChar char="🔾"/>
            </a:pPr>
            <a:r>
              <a:rPr lang="en-US" sz="2600" dirty="0" err="1"/>
              <a:t>必須繳交所有有受評量的學生的資料</a:t>
            </a:r>
            <a:endParaRPr sz="2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25" name="Google Shape;225;p26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3.學生名冊電子檔(I)</a:t>
            </a:r>
            <a:endParaRPr/>
          </a:p>
        </p:txBody>
      </p:sp>
      <p:sp>
        <p:nvSpPr>
          <p:cNvPr id="226" name="Google Shape;226;p26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/>
              <a:t>確認電子檔格式與可開啟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確認電子檔為 excel 格式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確認電子檔可以開啟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/>
              <a:t>確認電子檔內容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確認電子檔內前三個欄位為【系所名稱】、【學號】、(學生的)【姓名】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前三個欄位資訊完整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若有第四與第五個欄位，則應該是【排除】、【原因】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3.學生名冊電子檔(II)</a:t>
            </a:r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/>
              <a:t>檔名必須為[program]-[教師姓名]-[課名]-學生名冊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例如：BS-鄧景宜-行銷管理-學生名冊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Program請由BS/MS/MBA/EMBA/PHD擇一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可排除特定學生，請於【排除】欄位標示 x (小寫的英文字母)，並於【原因】欄位填寫原因(可包括：休學、停修)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title" idx="4294967295"/>
          </p:nvPr>
        </p:nvSpPr>
        <p:spPr>
          <a:xfrm>
            <a:off x="446088" y="1889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4.AoL數據整理</a:t>
            </a:r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body" idx="4294967295"/>
          </p:nvPr>
        </p:nvSpPr>
        <p:spPr>
          <a:xfrm>
            <a:off x="395288" y="1125538"/>
            <a:ext cx="8748712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/>
              <a:t>請參考【AoL Data Format.xls】 第一個活頁</a:t>
            </a:r>
            <a:endParaRPr/>
          </a:p>
        </p:txBody>
      </p:sp>
      <p:pic>
        <p:nvPicPr>
          <p:cNvPr id="241" name="Google Shape;241;p28"/>
          <p:cNvPicPr preferRelativeResize="0"/>
          <p:nvPr/>
        </p:nvPicPr>
        <p:blipFill rotWithShape="1">
          <a:blip r:embed="rId3">
            <a:alphaModFix/>
          </a:blip>
          <a:srcRect b="5748"/>
          <a:stretch/>
        </p:blipFill>
        <p:spPr>
          <a:xfrm>
            <a:off x="684213" y="1700213"/>
            <a:ext cx="7704137" cy="489743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8"/>
          <p:cNvSpPr/>
          <p:nvPr/>
        </p:nvSpPr>
        <p:spPr>
          <a:xfrm>
            <a:off x="1187450" y="2852738"/>
            <a:ext cx="1655763" cy="14446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1187450" y="2990850"/>
            <a:ext cx="1655763" cy="14287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28"/>
          <p:cNvSpPr/>
          <p:nvPr/>
        </p:nvSpPr>
        <p:spPr>
          <a:xfrm>
            <a:off x="1201738" y="3390900"/>
            <a:ext cx="1655762" cy="14446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3327400" y="3065463"/>
            <a:ext cx="1028700" cy="357187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28"/>
          <p:cNvSpPr/>
          <p:nvPr/>
        </p:nvSpPr>
        <p:spPr>
          <a:xfrm>
            <a:off x="1187450" y="3141663"/>
            <a:ext cx="1655763" cy="142875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3327400" y="4941888"/>
            <a:ext cx="1028700" cy="355600"/>
          </a:xfrm>
          <a:prstGeom prst="rect">
            <a:avLst/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2339975" y="3644900"/>
            <a:ext cx="1439863" cy="720725"/>
          </a:xfrm>
          <a:prstGeom prst="wedgeRoundRectCallout">
            <a:avLst>
              <a:gd name="adj1" fmla="val -16884"/>
              <a:gd name="adj2" fmla="val -97733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需填入對應之學習目標與學生人數</a:t>
            </a:r>
            <a:endParaRPr/>
          </a:p>
        </p:txBody>
      </p:sp>
      <p:sp>
        <p:nvSpPr>
          <p:cNvPr id="249" name="Google Shape;249;p28"/>
          <p:cNvSpPr/>
          <p:nvPr/>
        </p:nvSpPr>
        <p:spPr>
          <a:xfrm>
            <a:off x="4643438" y="3429000"/>
            <a:ext cx="1441450" cy="720725"/>
          </a:xfrm>
          <a:prstGeom prst="wedgeRoundRectCallout">
            <a:avLst>
              <a:gd name="adj1" fmla="val -77534"/>
              <a:gd name="adj2" fmla="val -72146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需填入拿到該分數之「學生人數」</a:t>
            </a:r>
            <a:endParaRPr/>
          </a:p>
        </p:txBody>
      </p:sp>
      <p:sp>
        <p:nvSpPr>
          <p:cNvPr id="250" name="Google Shape;250;p28"/>
          <p:cNvSpPr/>
          <p:nvPr/>
        </p:nvSpPr>
        <p:spPr>
          <a:xfrm>
            <a:off x="3708400" y="4221163"/>
            <a:ext cx="1584325" cy="720725"/>
          </a:xfrm>
          <a:prstGeom prst="wedgeRoundRectCallout">
            <a:avLst>
              <a:gd name="adj1" fmla="val -28256"/>
              <a:gd name="adj2" fmla="val -155540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檢核: 是否有漏/重複Keyin</a:t>
            </a:r>
            <a:endParaRPr sz="16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系所學程區分說明</a:t>
            </a:r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🔾"/>
            </a:pPr>
            <a:r>
              <a:rPr lang="en-US" sz="2800" dirty="0"/>
              <a:t>BS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 err="1"/>
              <a:t>工商系大學部、醫管系大學部、資管系大學部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🔾"/>
            </a:pPr>
            <a:r>
              <a:rPr lang="en-US" sz="2800" dirty="0"/>
              <a:t>MS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 err="1"/>
              <a:t>工商系碩士班、醫管系碩士班、資管系碩士班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🔾"/>
            </a:pPr>
            <a:r>
              <a:rPr lang="en-US" sz="2800" dirty="0"/>
              <a:t>MBA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 err="1"/>
              <a:t>商管專業學院</a:t>
            </a:r>
            <a:r>
              <a:rPr lang="zh-CN" altLang="en-US" sz="2400" dirty="0"/>
              <a:t>碩士學位學</a:t>
            </a:r>
            <a:r>
              <a:rPr lang="en-US" sz="2400" dirty="0"/>
              <a:t>程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🔾"/>
            </a:pPr>
            <a:r>
              <a:rPr lang="en-US" sz="2800" dirty="0"/>
              <a:t>EMBA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 err="1"/>
              <a:t>商管專業學院碩士在職專班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🔾"/>
            </a:pPr>
            <a:r>
              <a:rPr lang="en-US" sz="2800" dirty="0"/>
              <a:t>PHD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 err="1"/>
              <a:t>管理研究所博士班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9"/>
          <p:cNvPicPr preferRelativeResize="0"/>
          <p:nvPr/>
        </p:nvPicPr>
        <p:blipFill rotWithShape="1">
          <a:blip r:embed="rId3">
            <a:alphaModFix/>
          </a:blip>
          <a:srcRect b="4652"/>
          <a:stretch/>
        </p:blipFill>
        <p:spPr>
          <a:xfrm>
            <a:off x="539750" y="1628775"/>
            <a:ext cx="8170863" cy="486886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9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257" name="Google Shape;257;p29"/>
          <p:cNvSpPr txBox="1">
            <a:spLocks noGrp="1"/>
          </p:cNvSpPr>
          <p:nvPr>
            <p:ph type="title" idx="4294967295"/>
          </p:nvPr>
        </p:nvSpPr>
        <p:spPr>
          <a:xfrm>
            <a:off x="446088" y="1889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4.AoL數據整理</a:t>
            </a:r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body" idx="4294967295"/>
          </p:nvPr>
        </p:nvSpPr>
        <p:spPr>
          <a:xfrm>
            <a:off x="395288" y="1125538"/>
            <a:ext cx="8748712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/>
              <a:t>請參考【AoL Data Format.xls】第二個活頁 </a:t>
            </a:r>
            <a:endParaRPr/>
          </a:p>
        </p:txBody>
      </p:sp>
      <p:sp>
        <p:nvSpPr>
          <p:cNvPr id="259" name="Google Shape;259;p29"/>
          <p:cNvSpPr/>
          <p:nvPr/>
        </p:nvSpPr>
        <p:spPr>
          <a:xfrm>
            <a:off x="2339975" y="3644900"/>
            <a:ext cx="1439863" cy="720725"/>
          </a:xfrm>
          <a:prstGeom prst="wedgeRoundRectCallout">
            <a:avLst>
              <a:gd name="adj1" fmla="val -49922"/>
              <a:gd name="adj2" fmla="val -88811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需填入對應之學習目標與學生人數</a:t>
            </a:r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4932363" y="3573463"/>
            <a:ext cx="1439862" cy="719137"/>
          </a:xfrm>
          <a:prstGeom prst="wedgeRoundRectCallout">
            <a:avLst>
              <a:gd name="adj1" fmla="val -77534"/>
              <a:gd name="adj2" fmla="val -72146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需填入拿到該分數之「學生人數」</a:t>
            </a:r>
            <a:endParaRPr/>
          </a:p>
        </p:txBody>
      </p:sp>
      <p:sp>
        <p:nvSpPr>
          <p:cNvPr id="261" name="Google Shape;261;p29"/>
          <p:cNvSpPr/>
          <p:nvPr/>
        </p:nvSpPr>
        <p:spPr>
          <a:xfrm>
            <a:off x="3708400" y="4221163"/>
            <a:ext cx="1584325" cy="720725"/>
          </a:xfrm>
          <a:prstGeom prst="wedgeRoundRectCallout">
            <a:avLst>
              <a:gd name="adj1" fmla="val -16846"/>
              <a:gd name="adj2" fmla="val -121579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檢核: 是否有漏/重複Keyin</a:t>
            </a:r>
            <a:endParaRPr sz="160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29"/>
          <p:cNvSpPr/>
          <p:nvPr/>
        </p:nvSpPr>
        <p:spPr>
          <a:xfrm>
            <a:off x="7019925" y="5013325"/>
            <a:ext cx="1439863" cy="719138"/>
          </a:xfrm>
          <a:prstGeom prst="wedgeRoundRectCallout">
            <a:avLst>
              <a:gd name="adj1" fmla="val -67199"/>
              <a:gd name="adj2" fmla="val 28262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低於75%者以黃色標記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268" name="Google Shape;268;p30"/>
          <p:cNvSpPr txBox="1">
            <a:spLocks noGrp="1"/>
          </p:cNvSpPr>
          <p:nvPr>
            <p:ph type="title" idx="4294967295"/>
          </p:nvPr>
        </p:nvSpPr>
        <p:spPr>
          <a:xfrm>
            <a:off x="446088" y="1889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4.AoL數據整理</a:t>
            </a:r>
            <a:endParaRPr/>
          </a:p>
        </p:txBody>
      </p:sp>
      <p:sp>
        <p:nvSpPr>
          <p:cNvPr id="269" name="Google Shape;269;p30"/>
          <p:cNvSpPr txBox="1">
            <a:spLocks noGrp="1"/>
          </p:cNvSpPr>
          <p:nvPr>
            <p:ph type="body" idx="4294967295"/>
          </p:nvPr>
        </p:nvSpPr>
        <p:spPr>
          <a:xfrm>
            <a:off x="395288" y="4724400"/>
            <a:ext cx="8748712" cy="151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/>
              <a:t>檔名[program]-[教師姓名]-[課名]-AoL結果</a:t>
            </a:r>
            <a:endParaRPr/>
          </a:p>
          <a:p>
            <a:pPr marL="342900" lvl="1" indent="-342900" algn="l" rtl="0"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     例如：BS-鄧景宜-行銷管理-AoL結果.xls</a:t>
            </a:r>
            <a:endParaRPr/>
          </a:p>
        </p:txBody>
      </p:sp>
      <p:graphicFrame>
        <p:nvGraphicFramePr>
          <p:cNvPr id="270" name="Google Shape;270;p30"/>
          <p:cNvGraphicFramePr/>
          <p:nvPr/>
        </p:nvGraphicFramePr>
        <p:xfrm>
          <a:off x="971550" y="3284538"/>
          <a:ext cx="4392625" cy="1524000"/>
        </p:xfrm>
        <a:graphic>
          <a:graphicData uri="http://schemas.openxmlformats.org/drawingml/2006/table">
            <a:tbl>
              <a:tblPr>
                <a:noFill/>
                <a:tableStyleId>{C2D15B2B-E79A-4605-84C3-2D3F734341FD}</a:tableStyleId>
              </a:tblPr>
              <a:tblGrid>
                <a:gridCol w="128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Criteria\Std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1.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2.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3.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I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CC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66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CC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66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22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CC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66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14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II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CC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66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CC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66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27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CC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66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III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CC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66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CC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66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23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CC"/>
                        </a:buClr>
                        <a:buSzPts val="2000"/>
                        <a:buFont typeface="Microsoft JhengHei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0066CC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13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1" name="Google Shape;271;p30"/>
          <p:cNvSpPr txBox="1"/>
          <p:nvPr/>
        </p:nvSpPr>
        <p:spPr>
          <a:xfrm>
            <a:off x="395288" y="1268413"/>
            <a:ext cx="8748712" cy="187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🔾"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如何填入「拿到該分數之學生人數」</a:t>
            </a:r>
            <a:endParaRPr sz="2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🔾"/>
            </a:pPr>
            <a:r>
              <a:rPr lang="en-US" sz="2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例如：42名學生中，在Criterion I 拿1分的有6名，拿2分的有22名，拿3分的有14名…以此類推，分別填入九宮格中。(也有可能是6宮格或更多)</a:t>
            </a:r>
            <a:endParaRPr sz="2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2" name="Google Shape;272;p30"/>
          <p:cNvSpPr/>
          <p:nvPr/>
        </p:nvSpPr>
        <p:spPr>
          <a:xfrm>
            <a:off x="5435600" y="3644900"/>
            <a:ext cx="504825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30"/>
          <p:cNvSpPr txBox="1"/>
          <p:nvPr/>
        </p:nvSpPr>
        <p:spPr>
          <a:xfrm>
            <a:off x="6011863" y="3500438"/>
            <a:ext cx="288131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單行加總=學生總人數</a:t>
            </a:r>
            <a:endParaRPr sz="18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行列加總= 學生人數*3(視criteria多寡而定)</a:t>
            </a:r>
            <a:endParaRPr sz="1800">
              <a:solidFill>
                <a:srgbClr val="C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279" name="Google Shape;279;p31"/>
          <p:cNvSpPr txBox="1">
            <a:spLocks noGrp="1"/>
          </p:cNvSpPr>
          <p:nvPr>
            <p:ph type="title" idx="4294967295"/>
          </p:nvPr>
        </p:nvSpPr>
        <p:spPr>
          <a:xfrm>
            <a:off x="446088" y="341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4.AoL數據整理</a:t>
            </a:r>
            <a:endParaRPr/>
          </a:p>
        </p:txBody>
      </p:sp>
      <p:sp>
        <p:nvSpPr>
          <p:cNvPr id="280" name="Google Shape;280;p31"/>
          <p:cNvSpPr txBox="1"/>
          <p:nvPr/>
        </p:nvSpPr>
        <p:spPr>
          <a:xfrm>
            <a:off x="395288" y="1484313"/>
            <a:ext cx="8748712" cy="51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🔾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如何向授課教師解釋數據意義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dirty="0"/>
          </a:p>
          <a:p>
            <a:pPr marL="342900" marR="0" lvl="1" indent="-1651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1" indent="-1651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1" indent="-34290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1" indent="-215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1" indent="-215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🔾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例如：Criterion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III拿到2分或3分之學生人數低於75%，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應針對Criterion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III進行檢討</a:t>
            </a:r>
            <a:endParaRPr sz="20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🔾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可針對Criterion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III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之個別分數分佈進行探討原因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 </a:t>
            </a:r>
            <a:endParaRPr dirty="0"/>
          </a:p>
          <a:p>
            <a:pPr marL="3429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🔾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將彩色長條圖或表格貼入成果報告中，便於對照說明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</a:p>
          <a:p>
            <a:pPr marL="3429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🔾"/>
            </a:pPr>
            <a:endParaRPr sz="20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R="0" lvl="1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</a:pP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※</a:t>
            </a:r>
            <a:r>
              <a:rPr lang="en-US" sz="2000" dirty="0">
                <a:solidFill>
                  <a:schemeClr val="dk1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若有問題可請教</a:t>
            </a:r>
            <a:r>
              <a:rPr lang="en-US" sz="2000" b="1" i="0" u="sng" strike="noStrike" cap="none" dirty="0" err="1">
                <a:solidFill>
                  <a:schemeClr val="accent2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該課程對應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之系所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AoL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 Coordinator</a:t>
            </a:r>
            <a:endParaRPr dirty="0">
              <a:highlight>
                <a:srgbClr val="FFFF00"/>
              </a:highlight>
            </a:endParaRPr>
          </a:p>
          <a:p>
            <a:pPr marL="0" marR="0" lvl="1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281" name="Google Shape;281;p31"/>
          <p:cNvGraphicFramePr/>
          <p:nvPr/>
        </p:nvGraphicFramePr>
        <p:xfrm>
          <a:off x="373604" y="2043061"/>
          <a:ext cx="5328225" cy="1574790"/>
        </p:xfrm>
        <a:graphic>
          <a:graphicData uri="http://schemas.openxmlformats.org/drawingml/2006/table">
            <a:tbl>
              <a:tblPr>
                <a:noFill/>
                <a:tableStyleId>{C2D15B2B-E79A-4605-84C3-2D3F734341FD}</a:tableStyleId>
              </a:tblPr>
              <a:tblGrid>
                <a:gridCol w="136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4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Criteria\Std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1.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2.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3.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SUM(2.+3.)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Criterion I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16.7%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50.0%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35.7%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85.7%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Criterion II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16.7%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54.8%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26.2%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81.0%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Criterion III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26.2%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64.3%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9.5%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73.8%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2" name="Google Shape;282;p31"/>
          <p:cNvGraphicFramePr/>
          <p:nvPr/>
        </p:nvGraphicFramePr>
        <p:xfrm>
          <a:off x="5701824" y="1989040"/>
          <a:ext cx="3390900" cy="162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5.AoL成果報告(I)</a:t>
            </a:r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 b="1">
                <a:solidFill>
                  <a:schemeClr val="accent2"/>
                </a:solidFill>
              </a:rPr>
              <a:t>先持該門課程【AoL結果.xls】向教師說明</a:t>
            </a:r>
            <a:endParaRPr b="1">
              <a:solidFill>
                <a:schemeClr val="accent2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/>
              <a:t>請參考【成果報告範例.doc】提供報告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/>
              <a:t>必須與該範例格式接近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/>
              <a:t>各資訊欄位可增加，但不可減少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/>
              <a:t>若教師所繳交的成果報告格式不正確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請代為修正/剪貼至範例檔案中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若有遺漏資訊，也再向教師請教/索取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295" name="Google Shape;295;p33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5.AoL成果報告(II)</a:t>
            </a:r>
            <a:endParaRPr/>
          </a:p>
        </p:txBody>
      </p:sp>
      <p:sp>
        <p:nvSpPr>
          <p:cNvPr id="296" name="Google Shape;296;p33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 dirty="0" err="1"/>
              <a:t>檔案中所有資訊都必須是正確且最新的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 err="1"/>
              <a:t>要繳交</a:t>
            </a:r>
            <a:r>
              <a:rPr lang="en-US" b="1" dirty="0" err="1">
                <a:solidFill>
                  <a:schemeClr val="accent2"/>
                </a:solidFill>
              </a:rPr>
              <a:t>電子檔</a:t>
            </a:r>
            <a:endParaRPr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彙整文件繳交(I)</a:t>
            </a:r>
            <a:endParaRPr/>
          </a:p>
        </p:txBody>
      </p:sp>
      <p:sp>
        <p:nvSpPr>
          <p:cNvPr id="303" name="Google Shape;303;p34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 b="1" dirty="0">
                <a:solidFill>
                  <a:schemeClr val="accent2"/>
                </a:solidFill>
              </a:rPr>
              <a:t>應於18週</a:t>
            </a:r>
            <a:r>
              <a:rPr lang="zh-CN" altLang="en-US" b="1" dirty="0">
                <a:solidFill>
                  <a:schemeClr val="accent2"/>
                </a:solidFill>
              </a:rPr>
              <a:t>前</a:t>
            </a:r>
            <a:r>
              <a:rPr lang="en-US" b="1" dirty="0" err="1">
                <a:solidFill>
                  <a:schemeClr val="accent2"/>
                </a:solidFill>
              </a:rPr>
              <a:t>繳交，直到簽收完成為止</a:t>
            </a:r>
            <a:endParaRPr b="1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540"/>
              </a:spcBef>
              <a:buSzPts val="2700"/>
            </a:pPr>
            <a:r>
              <a:rPr lang="zh-TW" altLang="en-US" sz="2400" dirty="0">
                <a:highlight>
                  <a:srgbClr val="FFFF00"/>
                </a:highlight>
                <a:sym typeface="Permanent Marker"/>
              </a:rPr>
              <a:t>其電子檔文件需繳交予各系所</a:t>
            </a:r>
            <a:r>
              <a:rPr lang="en-US" altLang="zh-TW" sz="2400" dirty="0">
                <a:highlight>
                  <a:srgbClr val="FFFF00"/>
                </a:highlight>
                <a:sym typeface="Permanent Marker"/>
              </a:rPr>
              <a:t>(</a:t>
            </a:r>
            <a:r>
              <a:rPr lang="zh-TW" altLang="en-US" sz="2400" dirty="0">
                <a:highlight>
                  <a:srgbClr val="FFFF00"/>
                </a:highlight>
                <a:sym typeface="Permanent Marker"/>
              </a:rPr>
              <a:t>匯整</a:t>
            </a:r>
            <a:r>
              <a:rPr lang="en-US" altLang="zh-TW" sz="2400" dirty="0">
                <a:highlight>
                  <a:srgbClr val="FFFF00"/>
                </a:highlight>
                <a:sym typeface="Permanent Marker"/>
              </a:rPr>
              <a:t>AOL</a:t>
            </a:r>
            <a:r>
              <a:rPr lang="zh-TW" altLang="en-US" sz="2400" dirty="0">
                <a:highlight>
                  <a:srgbClr val="FFFF00"/>
                </a:highlight>
                <a:sym typeface="Permanent Marker"/>
              </a:rPr>
              <a:t>）的</a:t>
            </a:r>
            <a:r>
              <a:rPr lang="en-US" altLang="zh-TW" sz="2400" dirty="0">
                <a:highlight>
                  <a:srgbClr val="FFFF00"/>
                </a:highlight>
                <a:sym typeface="Permanent Marker"/>
              </a:rPr>
              <a:t>TA</a:t>
            </a:r>
            <a:r>
              <a:rPr lang="zh-TW" altLang="en-US" sz="2400" dirty="0">
                <a:highlight>
                  <a:srgbClr val="FFFF00"/>
                </a:highlight>
                <a:sym typeface="Permanent Marker"/>
              </a:rPr>
              <a:t>小組長</a:t>
            </a:r>
            <a:endParaRPr lang="zh-TW" altLang="en-US" sz="2400" dirty="0">
              <a:highlight>
                <a:srgbClr val="FFFF00"/>
              </a:highlight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 err="1"/>
              <a:t>必須現場簽收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繳交教師所提供的電子檔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309" name="Google Shape;309;p35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一般性原則(I)</a:t>
            </a:r>
            <a:endParaRPr/>
          </a:p>
        </p:txBody>
      </p:sp>
      <p:sp>
        <p:nvSpPr>
          <p:cNvPr id="310" name="Google Shape;310;p35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 dirty="0" err="1"/>
              <a:t>與教師互動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能協助教師之處，請主動協助，應盡力完成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要注意保持與師長的應對禮儀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拜訪教師前，最好先預約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 err="1"/>
              <a:t>找授課教師的時間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下週即應向授課教師報到，提供TA的通訊資料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第1</a:t>
            </a:r>
            <a:r>
              <a:rPr lang="en-US" altLang="zh-TW" dirty="0"/>
              <a:t>4</a:t>
            </a:r>
            <a:r>
              <a:rPr lang="en-US" dirty="0"/>
              <a:t>週應再提醒授課教師一次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第1</a:t>
            </a:r>
            <a:r>
              <a:rPr lang="en-US" altLang="zh-TW" dirty="0"/>
              <a:t>4</a:t>
            </a:r>
            <a:r>
              <a:rPr lang="en-US" dirty="0"/>
              <a:t>週起，在完成前，原則上每周要拜訪授課教師兩次，請教TA可協助AoL之處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316" name="Google Shape;316;p36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一般性原則(II)</a:t>
            </a:r>
            <a:endParaRPr/>
          </a:p>
        </p:txBody>
      </p:sp>
      <p:sp>
        <p:nvSpPr>
          <p:cNvPr id="317" name="Google Shape;317;p36"/>
          <p:cNvSpPr txBox="1"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 dirty="0" err="1"/>
              <a:t>須符合各項標準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若有未達到以上標準者，請TA洽授課教師：TA如何能夠協助其達到以上標準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/>
              <a:t>以</a:t>
            </a:r>
            <a:r>
              <a:rPr lang="zh-CN" altLang="en-US" dirty="0"/>
              <a:t>電子檔</a:t>
            </a:r>
            <a:r>
              <a:rPr lang="en-US" dirty="0" err="1"/>
              <a:t>為主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 err="1"/>
              <a:t>各份文件自成一疊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例如：1.已評分的評分表自成一疊、2.支持評分的文件自成一疊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323" name="Google Shape;323;p37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特別注意事項</a:t>
            </a:r>
            <a:endParaRPr/>
          </a:p>
        </p:txBody>
      </p:sp>
      <p:sp>
        <p:nvSpPr>
          <p:cNvPr id="324" name="Google Shape;324;p37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 b="1" dirty="0" err="1">
                <a:solidFill>
                  <a:schemeClr val="accent2"/>
                </a:solidFill>
              </a:rPr>
              <a:t>保密原則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b="1" dirty="0" err="1">
                <a:solidFill>
                  <a:schemeClr val="accent2"/>
                </a:solidFill>
              </a:rPr>
              <a:t>未經院長核可，不得將管院AACSB</a:t>
            </a:r>
            <a:r>
              <a:rPr lang="en-US" b="1" dirty="0">
                <a:solidFill>
                  <a:schemeClr val="accent2"/>
                </a:solidFill>
              </a:rPr>
              <a:t> (</a:t>
            </a:r>
            <a:r>
              <a:rPr lang="en-US" b="1" dirty="0" err="1">
                <a:solidFill>
                  <a:schemeClr val="accent2"/>
                </a:solidFill>
              </a:rPr>
              <a:t>含AoL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  <a:r>
              <a:rPr lang="en-US" b="1" dirty="0" err="1">
                <a:solidFill>
                  <a:schemeClr val="accent2"/>
                </a:solidFill>
              </a:rPr>
              <a:t>相關文件、電子檔以任何形式公開或流傳</a:t>
            </a:r>
            <a:endParaRPr b="1" dirty="0">
              <a:solidFill>
                <a:schemeClr val="accent2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 dirty="0" err="1"/>
              <a:t>期限</a:t>
            </a:r>
            <a:r>
              <a:rPr lang="en-US" dirty="0"/>
              <a:t>(第1</a:t>
            </a:r>
            <a:r>
              <a:rPr lang="en-US" altLang="zh-TW" dirty="0"/>
              <a:t>8</a:t>
            </a:r>
            <a:r>
              <a:rPr lang="en-US" dirty="0"/>
              <a:t>週結束)</a:t>
            </a:r>
            <a:r>
              <a:rPr lang="en-US" dirty="0" err="1"/>
              <a:t>後仍未完成的TA的姓名，將每周持續呈報給院系所主管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直到完成為止</a:t>
            </a:r>
            <a:endParaRPr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 dirty="0" err="1"/>
              <a:t>可能會對TA有什麼影響</a:t>
            </a:r>
            <a:r>
              <a:rPr lang="en-US" dirty="0"/>
              <a:t>？</a:t>
            </a:r>
            <a:endParaRPr dirty="0"/>
          </a:p>
        </p:txBody>
      </p:sp>
      <p:sp>
        <p:nvSpPr>
          <p:cNvPr id="325" name="Google Shape;325;p37"/>
          <p:cNvSpPr/>
          <p:nvPr/>
        </p:nvSpPr>
        <p:spPr>
          <a:xfrm>
            <a:off x="0" y="333375"/>
            <a:ext cx="1476375" cy="1511300"/>
          </a:xfrm>
          <a:prstGeom prst="star16">
            <a:avLst>
              <a:gd name="adj" fmla="val 37500"/>
            </a:avLst>
          </a:prstGeom>
          <a:gradFill>
            <a:gsLst>
              <a:gs pos="0">
                <a:srgbClr val="006B6B"/>
              </a:gs>
              <a:gs pos="100000">
                <a:schemeClr val="hlink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重要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8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331" name="Google Shape;331;p38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例外情況處理</a:t>
            </a:r>
            <a:endParaRPr/>
          </a:p>
        </p:txBody>
      </p:sp>
      <p:sp>
        <p:nvSpPr>
          <p:cNvPr id="332" name="Google Shape;332;p38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🔾"/>
            </a:pPr>
            <a:r>
              <a:rPr lang="en-US" sz="2800" dirty="0" err="1"/>
              <a:t>若教師一個學習目標衡量多次</a:t>
            </a:r>
            <a:r>
              <a:rPr lang="en-US" sz="2800" dirty="0"/>
              <a:t>(例如：3次)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 err="1"/>
              <a:t>則已評分的評分表、支持評分的文件都必須恰好是該倍數</a:t>
            </a:r>
            <a:r>
              <a:rPr lang="en-US" sz="2400" dirty="0"/>
              <a:t>(例如：3倍)</a:t>
            </a:r>
            <a:r>
              <a:rPr lang="en-US" sz="2400" dirty="0" err="1"/>
              <a:t>的數量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🔾"/>
            </a:pPr>
            <a:r>
              <a:rPr lang="en-US" sz="2800" dirty="0" err="1"/>
              <a:t>若教師對執行的程序</a:t>
            </a:r>
            <a:r>
              <a:rPr lang="en-US" sz="2800" dirty="0"/>
              <a:t>/</a:t>
            </a:r>
            <a:r>
              <a:rPr lang="en-US" sz="2800" dirty="0" err="1"/>
              <a:t>方式有疑慮</a:t>
            </a:r>
            <a:endParaRPr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 err="1">
                <a:highlight>
                  <a:srgbClr val="FFFF00"/>
                </a:highlight>
              </a:rPr>
              <a:t>可請教</a:t>
            </a:r>
            <a:r>
              <a:rPr lang="en-US" sz="2400" b="1" u="sng" dirty="0" err="1">
                <a:solidFill>
                  <a:schemeClr val="accent2"/>
                </a:solidFill>
                <a:highlight>
                  <a:srgbClr val="FFFF00"/>
                </a:highlight>
              </a:rPr>
              <a:t>該課程對應</a:t>
            </a:r>
            <a:r>
              <a:rPr lang="en-US" sz="2400" dirty="0" err="1">
                <a:highlight>
                  <a:srgbClr val="FFFF00"/>
                </a:highlight>
              </a:rPr>
              <a:t>之系所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  <a:r>
              <a:rPr lang="en-US" sz="2400" dirty="0" err="1">
                <a:highlight>
                  <a:srgbClr val="FFFF00"/>
                </a:highlight>
              </a:rPr>
              <a:t>AoL</a:t>
            </a:r>
            <a:r>
              <a:rPr lang="en-US" sz="2400" dirty="0">
                <a:highlight>
                  <a:srgbClr val="FFFF00"/>
                </a:highlight>
              </a:rPr>
              <a:t> Coordinator</a:t>
            </a:r>
            <a:endParaRPr dirty="0">
              <a:highlight>
                <a:srgbClr val="FFFF00"/>
              </a:highlight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 dirty="0" err="1"/>
              <a:t>工商：王勝本老師</a:t>
            </a:r>
            <a:endParaRPr b="1" dirty="0"/>
          </a:p>
          <a:p>
            <a:pPr marL="742950" lvl="1" indent="-285750">
              <a:spcBef>
                <a:spcPts val="480"/>
              </a:spcBef>
              <a:buSzPts val="2400"/>
            </a:pPr>
            <a:r>
              <a:rPr lang="en-US" sz="2400" b="1" dirty="0" err="1"/>
              <a:t>醫管</a:t>
            </a:r>
            <a:r>
              <a:rPr lang="en-US" sz="2400" b="1" dirty="0"/>
              <a:t>：</a:t>
            </a:r>
            <a:r>
              <a:rPr lang="zh-TW" altLang="en-US" sz="2400" b="1" dirty="0"/>
              <a:t>文羽苹</a:t>
            </a:r>
            <a:r>
              <a:rPr lang="en-US" sz="2400" b="1" dirty="0" err="1"/>
              <a:t>老師</a:t>
            </a:r>
            <a:endParaRPr sz="2400" b="1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 dirty="0" err="1"/>
              <a:t>資管：陳昱仁老師</a:t>
            </a:r>
            <a:endParaRPr sz="2400" b="1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zh-CN" altLang="en-US" sz="2400" b="1" dirty="0"/>
              <a:t>管</a:t>
            </a:r>
            <a:r>
              <a:rPr lang="en-US" sz="2400" b="1" dirty="0" err="1"/>
              <a:t>研：鄧景宜老師</a:t>
            </a:r>
            <a:endParaRPr b="1" dirty="0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-US" sz="2400" b="1" dirty="0" err="1"/>
              <a:t>商管：張恆瑜老師</a:t>
            </a:r>
            <a:endParaRPr sz="2400" b="1" dirty="0">
              <a:solidFill>
                <a:schemeClr val="accent2"/>
              </a:solidFill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目前版本的學習目標</a:t>
            </a:r>
            <a:endParaRPr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Google Shape;55;p4"/>
          <p:cNvSpPr txBox="1"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9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338" name="Google Shape;338;p39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參與的學生人數？</a:t>
            </a:r>
            <a:endParaRPr/>
          </a:p>
        </p:txBody>
      </p:sp>
      <p:sp>
        <p:nvSpPr>
          <p:cNvPr id="339" name="Google Shape;339;p39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200"/>
              <a:buChar char="🔾"/>
            </a:pPr>
            <a:r>
              <a:rPr lang="en-US"/>
              <a:t>一門課受評學生若為20人或以下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原則上該門課的學生均(100%)須參與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SzPts val="3200"/>
              <a:buChar char="🔾"/>
            </a:pPr>
            <a:r>
              <a:rPr lang="en-US"/>
              <a:t>一門課受評學生若超過20人且執行有困難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則可隨機挑選20人(含)且全班人數20%以上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但須說明【隨機化程序】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且須說明【執行困難的原因】</a:t>
            </a:r>
            <a:endParaRPr/>
          </a:p>
        </p:txBody>
      </p:sp>
      <p:sp>
        <p:nvSpPr>
          <p:cNvPr id="340" name="Google Shape;340;p39"/>
          <p:cNvSpPr/>
          <p:nvPr/>
        </p:nvSpPr>
        <p:spPr>
          <a:xfrm>
            <a:off x="179388" y="3789363"/>
            <a:ext cx="8640762" cy="1152525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0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pic>
        <p:nvPicPr>
          <p:cNvPr id="346" name="Google Shape;34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013" y="1163638"/>
            <a:ext cx="7927975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title" idx="4294967295"/>
          </p:nvPr>
        </p:nvSpPr>
        <p:spPr>
          <a:xfrm>
            <a:off x="436384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BS-醫管(I)</a:t>
            </a:r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4294967295"/>
          </p:nvPr>
        </p:nvSpPr>
        <p:spPr>
          <a:xfrm>
            <a:off x="436384" y="1160250"/>
            <a:ext cx="8229600" cy="482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SzPts val="1400"/>
            </a:pPr>
            <a:r>
              <a:rPr lang="en-US" sz="1400" b="1" dirty="0"/>
              <a:t>1. Understanding of Health Care Management.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00" b="1" dirty="0"/>
              <a:t>1-1. Our students will understand the core foundations of management.</a:t>
            </a:r>
            <a:endParaRPr sz="1500" dirty="0"/>
          </a:p>
          <a:p>
            <a:pPr marL="742950" lvl="1" indent="-28575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00" b="1" dirty="0"/>
              <a:t>1-2. Our students will understand the determinants of health.</a:t>
            </a:r>
            <a:endParaRPr sz="1500" dirty="0"/>
          </a:p>
          <a:p>
            <a:pPr marL="742950" lvl="1" indent="-28575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00" b="1" dirty="0"/>
              <a:t>1-3. Our students will understand the socio-economic aspects of health services organization and delivery.</a:t>
            </a:r>
            <a:endParaRPr sz="1500" dirty="0"/>
          </a:p>
          <a:p>
            <a:pPr marL="742950" lvl="1" indent="-28575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00" b="1" dirty="0"/>
              <a:t>1-4. Our students will demonstrate an understanding of basic management theories.</a:t>
            </a:r>
            <a:endParaRPr sz="1500" dirty="0"/>
          </a:p>
          <a:p>
            <a:pPr marL="342900" lvl="0" indent="-342900">
              <a:lnSpc>
                <a:spcPct val="150000"/>
              </a:lnSpc>
              <a:spcBef>
                <a:spcPts val="280"/>
              </a:spcBef>
              <a:buSzPts val="1400"/>
            </a:pPr>
            <a:r>
              <a:rPr lang="en-US" sz="1500" b="1" dirty="0"/>
              <a:t>2. Relating the knowledge of healthcare management to practice.</a:t>
            </a:r>
            <a:endParaRPr sz="1500" dirty="0"/>
          </a:p>
          <a:p>
            <a:pPr marL="742950" lvl="1" indent="-28575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00" b="1" dirty="0"/>
              <a:t>2-1. Our students will acquire basic skills in management functions, including financial, human resources, operations, information systems, and marketing  management.</a:t>
            </a:r>
            <a:endParaRPr sz="1500" dirty="0"/>
          </a:p>
          <a:p>
            <a:pPr marL="742950" lvl="1" indent="-28575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00" b="1" dirty="0"/>
              <a:t>2-2. Our students will demonstrate an understanding of managerial knowledge and skills.</a:t>
            </a:r>
            <a:endParaRPr sz="1500" dirty="0"/>
          </a:p>
          <a:p>
            <a:pPr marL="742950" lvl="1" indent="-28575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00" b="1" dirty="0"/>
              <a:t>2-3. Our students will demonstrate an understanding of the structure and function in health-related organizations.</a:t>
            </a:r>
            <a:endParaRPr sz="1500" dirty="0"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BS-醫管(II)</a:t>
            </a:r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4294967295"/>
          </p:nvPr>
        </p:nvSpPr>
        <p:spPr>
          <a:xfrm>
            <a:off x="443816" y="1196752"/>
            <a:ext cx="8229600" cy="464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550" b="1" dirty="0"/>
              <a:t>3. Problem-solving skills.</a:t>
            </a:r>
            <a:endParaRPr sz="1550"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550" b="1" dirty="0"/>
              <a:t>3-1. Our students will be able to describe the systematic approach to problem-solving. </a:t>
            </a:r>
            <a:endParaRPr sz="1550"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550" b="1" dirty="0"/>
              <a:t>3-2. Our students will be able to systematically identify a problem and find a feasible solution by leveraging proper management skills.</a:t>
            </a:r>
            <a:endParaRPr sz="1550" dirty="0"/>
          </a:p>
          <a:p>
            <a:pPr marL="342900" lvl="0" indent="-342900">
              <a:lnSpc>
                <a:spcPct val="150000"/>
              </a:lnSpc>
              <a:spcBef>
                <a:spcPts val="320"/>
              </a:spcBef>
              <a:buSzPts val="1600"/>
            </a:pPr>
            <a:r>
              <a:rPr lang="en-US" sz="1550" b="1" dirty="0"/>
              <a:t>4. Communication skills .</a:t>
            </a:r>
            <a:endParaRPr sz="1550"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550" b="1" dirty="0"/>
              <a:t>4-1. Our students will be able to deliver a quality presentation.</a:t>
            </a:r>
            <a:endParaRPr sz="1550"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550" b="1" dirty="0"/>
              <a:t>4-2. Our students will be able to use interpersonal communication skills effectively.</a:t>
            </a:r>
            <a:endParaRPr sz="1550"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550" b="1" dirty="0"/>
              <a:t>4-3. Our students will be able to produce quality documents.</a:t>
            </a:r>
            <a:endParaRPr sz="1550" dirty="0"/>
          </a:p>
          <a:p>
            <a:pPr marL="342900" lvl="0" indent="-342900">
              <a:lnSpc>
                <a:spcPct val="150000"/>
              </a:lnSpc>
              <a:spcBef>
                <a:spcPts val="320"/>
              </a:spcBef>
              <a:buSzPts val="1600"/>
            </a:pPr>
            <a:r>
              <a:rPr lang="en-US" sz="1550" b="1" dirty="0"/>
              <a:t>5. Understanding of ethics and responsibility .</a:t>
            </a:r>
            <a:endParaRPr sz="1550"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550" b="1" dirty="0"/>
              <a:t>5-1. Our students will be able to understand ethics issues. </a:t>
            </a:r>
            <a:endParaRPr sz="1550"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550" b="1" dirty="0"/>
              <a:t>5-2. Our students will exhibit understanding of the professional code of conduct in their discipline.</a:t>
            </a:r>
            <a:endParaRPr sz="155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title" idx="4294967295"/>
          </p:nvPr>
        </p:nvSpPr>
        <p:spPr>
          <a:xfrm>
            <a:off x="446088" y="485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BS-工商(I)</a:t>
            </a: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600" b="1" dirty="0"/>
              <a:t>1. Understanding of the knowledge in industrial and business management. 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/>
              <a:t>1-1. Our students will understand the core foundations of management. 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/>
              <a:t>1-2. Our students will acquire the function knowledge in human resources. 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/>
              <a:t>1-3. Our students will acquire the function knowledge in finance. 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/>
              <a:t>1-4. Our students will acquire the function knowledge in marketing. 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/>
              <a:t>1-5. Our students will acquire the function knowledge in operations. </a:t>
            </a:r>
            <a:endParaRPr dirty="0"/>
          </a:p>
          <a:p>
            <a:pPr marL="342900" lvl="0" indent="-342900">
              <a:lnSpc>
                <a:spcPct val="150000"/>
              </a:lnSpc>
              <a:spcBef>
                <a:spcPts val="320"/>
              </a:spcBef>
              <a:buSzPts val="1600"/>
            </a:pPr>
            <a:r>
              <a:rPr lang="en-US" sz="1600" b="1" dirty="0"/>
              <a:t>2. Relating the knowledge of industrial and business management to practice.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/>
              <a:t>2-1. Our students will possess analytical skills for management functions. 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/>
              <a:t>2-2. Our students will demonstrate an understanding of managerial skills, including leadership and team process.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title" idx="4294967295"/>
          </p:nvPr>
        </p:nvSpPr>
        <p:spPr>
          <a:xfrm>
            <a:off x="457200" y="28209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BS-</a:t>
            </a:r>
            <a:r>
              <a:rPr lang="en-US" dirty="0" err="1"/>
              <a:t>工商</a:t>
            </a:r>
            <a:r>
              <a:rPr lang="en-US" dirty="0"/>
              <a:t>(II)</a:t>
            </a:r>
            <a:endParaRPr dirty="0"/>
          </a:p>
        </p:txBody>
      </p:sp>
      <p:sp>
        <p:nvSpPr>
          <p:cNvPr id="83" name="Google Shape;83;p8"/>
          <p:cNvSpPr txBox="1">
            <a:spLocks noGrp="1"/>
          </p:cNvSpPr>
          <p:nvPr>
            <p:ph type="body" idx="4294967295"/>
          </p:nvPr>
        </p:nvSpPr>
        <p:spPr>
          <a:xfrm>
            <a:off x="509203" y="124484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SzPts val="1400"/>
            </a:pPr>
            <a:r>
              <a:rPr lang="en-US" sz="1580" b="1" dirty="0">
                <a:sym typeface="Microsoft JhengHei"/>
              </a:rPr>
              <a:t>3. </a:t>
            </a:r>
            <a:r>
              <a:rPr lang="en-US" altLang="zh-TW" sz="1580" b="1" dirty="0"/>
              <a:t>Problem-solving skills.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Pts val="1400"/>
              <a:buFont typeface="Wingdings" pitchFamily="2" charset="2"/>
              <a:buChar char="l"/>
            </a:pPr>
            <a:r>
              <a:rPr lang="en-US" sz="1580" b="1" dirty="0">
                <a:sym typeface="Microsoft JhengHei"/>
              </a:rPr>
              <a:t>3-1. Our students will be able to describe the systematic approach problem-solving. </a:t>
            </a:r>
            <a:endParaRPr sz="1580" dirty="0"/>
          </a:p>
          <a:p>
            <a:pPr marL="285750" indent="-285750">
              <a:lnSpc>
                <a:spcPct val="150000"/>
              </a:lnSpc>
              <a:spcBef>
                <a:spcPts val="280"/>
              </a:spcBef>
              <a:buSzPts val="1400"/>
              <a:buFont typeface="Wingdings" pitchFamily="2" charset="2"/>
              <a:buChar char="l"/>
            </a:pPr>
            <a:r>
              <a:rPr lang="en-US" sz="1580" b="1" dirty="0">
                <a:sym typeface="Microsoft JhengHei"/>
              </a:rPr>
              <a:t>3-2. Our students will be able to systematically identify a business problem and develop a feasible solution. </a:t>
            </a:r>
            <a:endParaRPr sz="1580" dirty="0"/>
          </a:p>
          <a:p>
            <a:pPr marL="342900" lvl="0" indent="-342900">
              <a:lnSpc>
                <a:spcPct val="150000"/>
              </a:lnSpc>
              <a:spcBef>
                <a:spcPts val="280"/>
              </a:spcBef>
              <a:buSzPts val="1400"/>
            </a:pPr>
            <a:r>
              <a:rPr lang="en-US" sz="1580" b="1" dirty="0">
                <a:sym typeface="Microsoft JhengHei"/>
              </a:rPr>
              <a:t>4. </a:t>
            </a:r>
            <a:r>
              <a:rPr lang="en-US" altLang="zh-TW" sz="1580" b="1" dirty="0"/>
              <a:t>Communication skills</a:t>
            </a:r>
            <a:r>
              <a:rPr lang="en-US" sz="1580" b="1" dirty="0">
                <a:sym typeface="Microsoft JhengHei"/>
              </a:rPr>
              <a:t>. </a:t>
            </a:r>
            <a:endParaRPr sz="1580" dirty="0"/>
          </a:p>
          <a:p>
            <a:pPr marL="742950" lvl="1" indent="-28575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80" b="1" dirty="0">
                <a:sym typeface="Microsoft JhengHei"/>
              </a:rPr>
              <a:t>4-1. Our students will be able to deliver a quality presentation. </a:t>
            </a:r>
            <a:endParaRPr sz="1580" dirty="0"/>
          </a:p>
          <a:p>
            <a:pPr marL="742950" lvl="1" indent="-28575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80" b="1" dirty="0">
                <a:sym typeface="Microsoft JhengHei"/>
              </a:rPr>
              <a:t>4-2. Our students will be able to use interpersonal communication skills effectively. </a:t>
            </a:r>
            <a:endParaRPr sz="1580" dirty="0"/>
          </a:p>
          <a:p>
            <a:pPr marL="342900" lvl="0" indent="-342900">
              <a:lnSpc>
                <a:spcPct val="150000"/>
              </a:lnSpc>
              <a:spcBef>
                <a:spcPts val="280"/>
              </a:spcBef>
              <a:buSzPts val="1400"/>
            </a:pPr>
            <a:r>
              <a:rPr lang="en-US" sz="1580" b="1" dirty="0">
                <a:sym typeface="Microsoft JhengHei"/>
              </a:rPr>
              <a:t>5</a:t>
            </a:r>
            <a:r>
              <a:rPr lang="en-US" sz="1580" b="1" dirty="0"/>
              <a:t>. Understanding of ethics and responsibility . </a:t>
            </a:r>
            <a:endParaRPr sz="1580" dirty="0"/>
          </a:p>
          <a:p>
            <a:pPr marL="742950" lvl="1" indent="-28575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80" b="1" dirty="0">
                <a:sym typeface="Microsoft JhengHei"/>
              </a:rPr>
              <a:t>5-1. Our students will be able to understand ethics issues. </a:t>
            </a:r>
            <a:endParaRPr sz="1580" dirty="0"/>
          </a:p>
          <a:p>
            <a:pPr marL="742950" lvl="1" indent="-28575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400"/>
              <a:buChar char="●"/>
            </a:pPr>
            <a:r>
              <a:rPr lang="en-US" sz="1580" b="1" dirty="0">
                <a:sym typeface="Microsoft JhengHei"/>
              </a:rPr>
              <a:t>5-2. Our students will exhibit understanding of the professional code of conduct in their discipline. </a:t>
            </a:r>
            <a:endParaRPr sz="158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>
            <a:spLocks noGrp="1"/>
          </p:cNvSpPr>
          <p:nvPr>
            <p:ph type="sldNum" idx="12"/>
          </p:nvPr>
        </p:nvSpPr>
        <p:spPr>
          <a:xfrm>
            <a:off x="6732588" y="61658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title" idx="4294967295"/>
          </p:nvPr>
        </p:nvSpPr>
        <p:spPr>
          <a:xfrm>
            <a:off x="457200" y="589042"/>
            <a:ext cx="822960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BS-資管(I)</a:t>
            </a:r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4294967295"/>
          </p:nvPr>
        </p:nvSpPr>
        <p:spPr>
          <a:xfrm>
            <a:off x="457200" y="1484313"/>
            <a:ext cx="8229600" cy="50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en-US" altLang="zh-TW" sz="1600" b="1" dirty="0"/>
              <a:t>Understanding of Information Management (IM)</a:t>
            </a: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1-1. Students will </a:t>
            </a:r>
            <a:r>
              <a:rPr lang="en-US" sz="1600" b="1" dirty="0">
                <a:sym typeface="Microsoft JhengHei"/>
              </a:rPr>
              <a:t>understand the core foundations of management. </a:t>
            </a:r>
            <a:endParaRPr sz="1600"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sym typeface="Microsoft JhengHei"/>
              </a:rPr>
              <a:t>1-2. Students will exhibit </a:t>
            </a: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understanding of management knowledge in business functions. 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1-3. Students will acquire some understanding of foundations and practices of information management.</a:t>
            </a:r>
            <a:endParaRPr dirty="0"/>
          </a:p>
          <a:p>
            <a:pPr marL="342900" indent="-342900">
              <a:lnSpc>
                <a:spcPct val="150000"/>
              </a:lnSpc>
              <a:spcBef>
                <a:spcPts val="320"/>
              </a:spcBef>
              <a:buSzPts val="1600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lang="zh-TW" alt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1600" b="1" dirty="0"/>
              <a:t>Understanding of Information Technology (IT) and its applications</a:t>
            </a:r>
            <a:r>
              <a:rPr lang="en-US" altLang="zh-TW" sz="1600" dirty="0"/>
              <a:t>.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2-1. Students will have programming capability. 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2-2. Students will acquire some understanding of information technology foundations.</a:t>
            </a:r>
            <a:endParaRPr dirty="0"/>
          </a:p>
          <a:p>
            <a:pPr marL="742950" lvl="1" indent="-28575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 dirty="0">
                <a:latin typeface="Microsoft JhengHei"/>
                <a:ea typeface="Microsoft JhengHei"/>
                <a:cs typeface="Microsoft JhengHei"/>
                <a:sym typeface="Microsoft JhengHei"/>
              </a:rPr>
              <a:t>2-3. Students will acquire some understanding of information technology applications.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2932</Words>
  <Application>Microsoft Office PowerPoint</Application>
  <PresentationFormat>如螢幕大小 (4:3)</PresentationFormat>
  <Paragraphs>438</Paragraphs>
  <Slides>41</Slides>
  <Notes>40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8" baseType="lpstr">
      <vt:lpstr>Noto Sans Symbols</vt:lpstr>
      <vt:lpstr>times</vt:lpstr>
      <vt:lpstr>Microsoft JhengHei</vt:lpstr>
      <vt:lpstr>Arial</vt:lpstr>
      <vt:lpstr>Times New Roman</vt:lpstr>
      <vt:lpstr>Wingdings</vt:lpstr>
      <vt:lpstr>2_預設簡報設計</vt:lpstr>
      <vt:lpstr>PowerPoint 簡報</vt:lpstr>
      <vt:lpstr>AoL是什麼?</vt:lpstr>
      <vt:lpstr>系所學程區分說明</vt:lpstr>
      <vt:lpstr>目前版本的學習目標</vt:lpstr>
      <vt:lpstr>BS-醫管(I)</vt:lpstr>
      <vt:lpstr>BS-醫管(II)</vt:lpstr>
      <vt:lpstr>BS-工商(I)</vt:lpstr>
      <vt:lpstr>BS-工商(II)</vt:lpstr>
      <vt:lpstr>BS-資管(I)</vt:lpstr>
      <vt:lpstr>BS-資管(II)</vt:lpstr>
      <vt:lpstr>MS-醫管</vt:lpstr>
      <vt:lpstr>MS-工商(I)</vt:lpstr>
      <vt:lpstr>MS-資管(I)</vt:lpstr>
      <vt:lpstr>MS-資管(II)</vt:lpstr>
      <vt:lpstr>MBA</vt:lpstr>
      <vt:lpstr>EMBA</vt:lpstr>
      <vt:lpstr>PHD</vt:lpstr>
      <vt:lpstr>PHD</vt:lpstr>
      <vt:lpstr>各教師執行AoL之時程表</vt:lpstr>
      <vt:lpstr>PowerPoint 簡報</vt:lpstr>
      <vt:lpstr>執行AoL教師期末需繳交</vt:lpstr>
      <vt:lpstr>PowerPoint 簡報</vt:lpstr>
      <vt:lpstr>1. 已評分之評分表彙整(I)</vt:lpstr>
      <vt:lpstr>1. 已評分之評分表彙整(II)</vt:lpstr>
      <vt:lpstr>2. 支持評分的文件彙整(I)</vt:lpstr>
      <vt:lpstr>2. 支持評分的文件彙整(II)</vt:lpstr>
      <vt:lpstr>3.學生名冊電子檔(I)</vt:lpstr>
      <vt:lpstr>3.學生名冊電子檔(II)</vt:lpstr>
      <vt:lpstr>4.AoL數據整理</vt:lpstr>
      <vt:lpstr>4.AoL數據整理</vt:lpstr>
      <vt:lpstr>4.AoL數據整理</vt:lpstr>
      <vt:lpstr>4.AoL數據整理</vt:lpstr>
      <vt:lpstr>5.AoL成果報告(I)</vt:lpstr>
      <vt:lpstr>5.AoL成果報告(II)</vt:lpstr>
      <vt:lpstr>彙整文件繳交(I)</vt:lpstr>
      <vt:lpstr>一般性原則(I)</vt:lpstr>
      <vt:lpstr>一般性原則(II)</vt:lpstr>
      <vt:lpstr>特別注意事項</vt:lpstr>
      <vt:lpstr>例外情況處理</vt:lpstr>
      <vt:lpstr>參與的學生人數？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TA如何協助學習成效確保(AoL)</dc:title>
  <dc:creator>Pei-Ling hsieh</dc:creator>
  <cp:lastModifiedBy>user</cp:lastModifiedBy>
  <cp:revision>73</cp:revision>
  <dcterms:created xsi:type="dcterms:W3CDTF">2009-11-23T06:11:25Z</dcterms:created>
  <dcterms:modified xsi:type="dcterms:W3CDTF">2023-03-20T04:14:46Z</dcterms:modified>
</cp:coreProperties>
</file>